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2.xml" ContentType="application/inkml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3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4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5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6.xml" ContentType="application/inkml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ink/ink7.xml" ContentType="application/inkml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notesMasterIdLst>
    <p:notesMasterId r:id="rId18"/>
  </p:notesMasterIdLst>
  <p:sldIdLst>
    <p:sldId id="292" r:id="rId2"/>
    <p:sldId id="262" r:id="rId3"/>
    <p:sldId id="263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76" r:id="rId12"/>
    <p:sldId id="266" r:id="rId13"/>
    <p:sldId id="293" r:id="rId14"/>
    <p:sldId id="287" r:id="rId15"/>
    <p:sldId id="290" r:id="rId16"/>
    <p:sldId id="27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A4C0"/>
    <a:srgbClr val="33CCCC"/>
    <a:srgbClr val="FF9900"/>
    <a:srgbClr val="FFCC00"/>
    <a:srgbClr val="FF3300"/>
    <a:srgbClr val="4BBABD"/>
    <a:srgbClr val="00CC66"/>
    <a:srgbClr val="006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59" autoAdjust="0"/>
    <p:restoredTop sz="94650"/>
  </p:normalViewPr>
  <p:slideViewPr>
    <p:cSldViewPr snapToGrid="0">
      <p:cViewPr varScale="1">
        <p:scale>
          <a:sx n="75" d="100"/>
          <a:sy n="75" d="100"/>
        </p:scale>
        <p:origin x="18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5T07:27:47.5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5T07:27:48.2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16383,'3'12'0,"-1"-3"0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5T07:27:49.1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5T07:26:21.1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5T07:27:45.2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16383,'5'2'0,"-1"0"0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45D2D-C7CD-4FF8-ADDE-65B1180B15A9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DF83-76BC-457E-895D-646B9904F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610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0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HỎI NÀY. VỚI CÂU HỎI 3 LÀ TRẢ LỜI THEO Ý CỦA HS.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01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8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1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1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3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53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741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6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9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3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1826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0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98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5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8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847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1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11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3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emf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0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11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customXml" Target="../ink/ink7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image" Target="../media/image41.pn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49.gi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11" Type="http://schemas.openxmlformats.org/officeDocument/2006/relationships/image" Target="../media/image18.emf"/><Relationship Id="rId5" Type="http://schemas.openxmlformats.org/officeDocument/2006/relationships/customXml" Target="../ink/ink1.xml"/><Relationship Id="rId10" Type="http://schemas.openxmlformats.org/officeDocument/2006/relationships/image" Target="../media/image16.png"/><Relationship Id="rId4" Type="http://schemas.openxmlformats.org/officeDocument/2006/relationships/image" Target="../media/image17.gif"/><Relationship Id="rId9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11" Type="http://schemas.openxmlformats.org/officeDocument/2006/relationships/image" Target="../media/image16.png"/><Relationship Id="rId10" Type="http://schemas.openxmlformats.org/officeDocument/2006/relationships/image" Target="../media/image28.jpeg"/><Relationship Id="rId4" Type="http://schemas.openxmlformats.org/officeDocument/2006/relationships/customXml" Target="../ink/ink2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0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11" Type="http://schemas.openxmlformats.org/officeDocument/2006/relationships/image" Target="../media/image29.png"/><Relationship Id="rId10" Type="http://schemas.openxmlformats.org/officeDocument/2006/relationships/image" Target="../media/image28.jpeg"/><Relationship Id="rId4" Type="http://schemas.openxmlformats.org/officeDocument/2006/relationships/customXml" Target="../ink/ink3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0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11" Type="http://schemas.openxmlformats.org/officeDocument/2006/relationships/image" Target="../media/image30.jpeg"/><Relationship Id="rId10" Type="http://schemas.openxmlformats.org/officeDocument/2006/relationships/image" Target="../media/image28.jpeg"/><Relationship Id="rId4" Type="http://schemas.openxmlformats.org/officeDocument/2006/relationships/customXml" Target="../ink/ink4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0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11" Type="http://schemas.openxmlformats.org/officeDocument/2006/relationships/image" Target="../media/image31.png"/><Relationship Id="rId10" Type="http://schemas.openxmlformats.org/officeDocument/2006/relationships/image" Target="../media/image28.jpeg"/><Relationship Id="rId4" Type="http://schemas.openxmlformats.org/officeDocument/2006/relationships/customXml" Target="../ink/ink5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0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11" Type="http://schemas.openxmlformats.org/officeDocument/2006/relationships/image" Target="../media/image32.jfif"/><Relationship Id="rId10" Type="http://schemas.openxmlformats.org/officeDocument/2006/relationships/image" Target="../media/image28.jpeg"/><Relationship Id="rId4" Type="http://schemas.openxmlformats.org/officeDocument/2006/relationships/customXml" Target="../ink/ink6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543" y="454275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A3A29B-2A60-FC75-C14D-C7F2103237BE}"/>
              </a:ext>
            </a:extLst>
          </p:cNvPr>
          <p:cNvSpPr txBox="1"/>
          <p:nvPr/>
        </p:nvSpPr>
        <p:spPr>
          <a:xfrm>
            <a:off x="3538912" y="1461288"/>
            <a:ext cx="58830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b="1" i="1" dirty="0">
                <a:solidFill>
                  <a:srgbClr val="FF0000"/>
                </a:solidFill>
                <a:highlight>
                  <a:srgbClr val="FFCC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  <a:br>
              <a:rPr lang="en-VN" sz="3600" b="1" i="1" dirty="0">
                <a:solidFill>
                  <a:srgbClr val="FF0000"/>
                </a:solidFill>
                <a:highlight>
                  <a:srgbClr val="FFCC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VN" sz="3600" b="1" i="1" dirty="0">
                <a:solidFill>
                  <a:srgbClr val="FF0000"/>
                </a:solidFill>
                <a:highlight>
                  <a:srgbClr val="FFCC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CLASS: 3A8</a:t>
            </a:r>
          </a:p>
          <a:p>
            <a:pPr algn="ctr"/>
            <a:r>
              <a:rPr lang="en-VN" sz="3600" b="1" i="1" dirty="0">
                <a:solidFill>
                  <a:srgbClr val="FF0000"/>
                </a:solidFill>
                <a:highlight>
                  <a:srgbClr val="FFCC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TEACHER: MS.THAO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6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8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237192"/>
            <a:ext cx="1187221" cy="11872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T-shirt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65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186E0-789D-4D5F-819F-1E9BEC250D1B}"/>
              </a:ext>
            </a:extLst>
          </p:cNvPr>
          <p:cNvSpPr txBox="1"/>
          <p:nvPr/>
        </p:nvSpPr>
        <p:spPr>
          <a:xfrm>
            <a:off x="1318161" y="1999281"/>
            <a:ext cx="995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NEW WORDS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105736"/>
            <a:ext cx="12192000" cy="6858000"/>
          </a:xfrm>
          <a:prstGeom prst="rect">
            <a:avLst/>
          </a:prstGeom>
          <a:gradFill>
            <a:gsLst>
              <a:gs pos="33000">
                <a:srgbClr val="4BBABD"/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200313" y="326541"/>
            <a:ext cx="3505200" cy="1346200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risten ITC" panose="03050502040202030202" pitchFamily="66" charset="0"/>
              </a:rPr>
              <a:t>Listen and point.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A6162-121C-48D6-8AED-925CA64FC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651" y="4384112"/>
            <a:ext cx="3036232" cy="2147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935A6-17A2-484E-963A-131717484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0917" y="4384112"/>
            <a:ext cx="3036232" cy="2147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5D35C1-DC92-4E62-BBE6-F00DC504C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3378" y="1871007"/>
            <a:ext cx="3160164" cy="2234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299CEA-8E04-446F-A1FE-17FF78FCA0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9300" y="1899019"/>
            <a:ext cx="3132183" cy="2215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9EFCCE-F8FF-4F7A-ABD1-78F92C64E2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344" y="1860489"/>
            <a:ext cx="3241139" cy="2292265"/>
          </a:xfrm>
          <a:prstGeom prst="rect">
            <a:avLst/>
          </a:prstGeom>
        </p:spPr>
      </p:pic>
      <p:sp>
        <p:nvSpPr>
          <p:cNvPr id="13" name="Google Shape;2837;p71"/>
          <p:cNvSpPr/>
          <p:nvPr/>
        </p:nvSpPr>
        <p:spPr>
          <a:xfrm>
            <a:off x="4075587" y="382226"/>
            <a:ext cx="7316934" cy="8847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7" name="5.1.mp3" descr="5.1.mp3">
            <a:hlinkClick r:id="" action="ppaction://media"/>
            <a:extLst>
              <a:ext uri="{FF2B5EF4-FFF2-40B4-BE49-F238E27FC236}">
                <a16:creationId xmlns:a16="http://schemas.microsoft.com/office/drawing/2014/main" id="{CA700FA1-B975-8520-F72D-5ABBBA2FC3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2512" y="1043660"/>
            <a:ext cx="729343" cy="729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8DD1-2FCC-48BD-B77D-CCA6F5E23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34250-14DC-444D-8886-08094CB17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743" y="1161400"/>
            <a:ext cx="8160514" cy="5368353"/>
          </a:xfrm>
          <a:prstGeom prst="rect">
            <a:avLst/>
          </a:prstGeom>
          <a:ln w="76200">
            <a:solidFill>
              <a:srgbClr val="33CCCC"/>
            </a:solidFill>
          </a:ln>
        </p:spPr>
      </p:pic>
      <p:sp>
        <p:nvSpPr>
          <p:cNvPr id="7" name="Google Shape;2837;p71"/>
          <p:cNvSpPr/>
          <p:nvPr/>
        </p:nvSpPr>
        <p:spPr>
          <a:xfrm>
            <a:off x="3378897" y="33767"/>
            <a:ext cx="5102942" cy="967260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4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FE145B86-8F19-6905-CAF0-15B3986BB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14588" y="5965370"/>
            <a:ext cx="761493" cy="761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61BDD0-E8BC-6C74-FA9C-E1871730FB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59C6570-43E7-2EEC-D31B-C5EF6724F374}"/>
              </a:ext>
            </a:extLst>
          </p:cNvPr>
          <p:cNvSpPr/>
          <p:nvPr/>
        </p:nvSpPr>
        <p:spPr>
          <a:xfrm>
            <a:off x="785446" y="1957755"/>
            <a:ext cx="3821723" cy="2719753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skirt</a:t>
            </a:r>
          </a:p>
          <a:p>
            <a:pPr algn="ctr"/>
            <a:r>
              <a:rPr lang="en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shoes</a:t>
            </a:r>
          </a:p>
          <a:p>
            <a:pPr algn="ctr"/>
            <a:r>
              <a:rPr lang="en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socks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BA942D5-F9D4-3C64-6A21-06FAB264D99D}"/>
              </a:ext>
            </a:extLst>
          </p:cNvPr>
          <p:cNvSpPr/>
          <p:nvPr/>
        </p:nvSpPr>
        <p:spPr>
          <a:xfrm>
            <a:off x="7584831" y="1758462"/>
            <a:ext cx="3821723" cy="2919046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black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790C1F-873D-6674-27F9-B44848044E0B}"/>
                  </a:ext>
                </a:extLst>
              </p14:cNvPr>
              <p14:cNvContentPartPr/>
              <p14:nvPr/>
            </p14:nvContentPartPr>
            <p14:xfrm>
              <a:off x="388043" y="-31512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790C1F-873D-6674-27F9-B44848044E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043" y="-42312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0717054-4BF0-EF0E-2265-2D00D9B3FEE8}"/>
                  </a:ext>
                </a:extLst>
              </p14:cNvPr>
              <p14:cNvContentPartPr/>
              <p14:nvPr/>
            </p14:nvContentPartPr>
            <p14:xfrm>
              <a:off x="8136323" y="2343480"/>
              <a:ext cx="3600" cy="1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0717054-4BF0-EF0E-2265-2D00D9B3FE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18323" y="2235840"/>
                <a:ext cx="3924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FA32C93-F6E7-025F-ABC5-113BCA0F3147}"/>
                  </a:ext>
                </a:extLst>
              </p14:cNvPr>
              <p14:cNvContentPartPr/>
              <p14:nvPr/>
            </p14:nvContentPartPr>
            <p14:xfrm>
              <a:off x="6881723" y="179880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FA32C93-F6E7-025F-ABC5-113BCA0F31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64083" y="16911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971DC5F-DFE2-5954-76DC-7FEE09838F65}"/>
                  </a:ext>
                </a:extLst>
              </p14:cNvPr>
              <p14:cNvContentPartPr/>
              <p14:nvPr/>
            </p14:nvContentPartPr>
            <p14:xfrm>
              <a:off x="4277123" y="-367320"/>
              <a:ext cx="2160" cy="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971DC5F-DFE2-5954-76DC-7FEE09838F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9483" y="-474960"/>
                <a:ext cx="3780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E637AE-C729-5D08-CB52-02A8B78DDABF}"/>
                  </a:ext>
                </a:extLst>
              </p14:cNvPr>
              <p14:cNvContentPartPr/>
              <p14:nvPr/>
            </p14:nvContentPartPr>
            <p14:xfrm>
              <a:off x="9259883" y="34011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E637AE-C729-5D08-CB52-02A8B78DDAB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41883" y="329352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E805CA-399E-3384-7EDA-E50794051660}"/>
              </a:ext>
            </a:extLst>
          </p:cNvPr>
          <p:cNvCxnSpPr/>
          <p:nvPr/>
        </p:nvCxnSpPr>
        <p:spPr>
          <a:xfrm>
            <a:off x="3446585" y="2766646"/>
            <a:ext cx="5087815" cy="9730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42D6A0-BB48-7D56-173E-E65E46BCB4F7}"/>
              </a:ext>
            </a:extLst>
          </p:cNvPr>
          <p:cNvCxnSpPr/>
          <p:nvPr/>
        </p:nvCxnSpPr>
        <p:spPr>
          <a:xfrm flipV="1">
            <a:off x="3563815" y="2766646"/>
            <a:ext cx="4876800" cy="486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99FED8-5347-2C53-CF81-BD65151CFA95}"/>
              </a:ext>
            </a:extLst>
          </p:cNvPr>
          <p:cNvCxnSpPr/>
          <p:nvPr/>
        </p:nvCxnSpPr>
        <p:spPr>
          <a:xfrm flipV="1">
            <a:off x="3563815" y="3253154"/>
            <a:ext cx="4876800" cy="486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entagon 21">
            <a:extLst>
              <a:ext uri="{FF2B5EF4-FFF2-40B4-BE49-F238E27FC236}">
                <a16:creationId xmlns:a16="http://schemas.microsoft.com/office/drawing/2014/main" id="{2D433B12-B69E-A18C-1D0E-62F19023B8AE}"/>
              </a:ext>
            </a:extLst>
          </p:cNvPr>
          <p:cNvSpPr/>
          <p:nvPr/>
        </p:nvSpPr>
        <p:spPr>
          <a:xfrm>
            <a:off x="269630" y="169986"/>
            <a:ext cx="2274277" cy="80889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i="1" u="sng" dirty="0">
                <a:solidFill>
                  <a:schemeClr val="tx1"/>
                </a:solidFill>
                <a:latin typeface="Trebuchet MS" panose="020B0703020202090204" pitchFamily="34" charset="0"/>
                <a:cs typeface="Euphemia UCAS" panose="020B0503040102020104" pitchFamily="34" charset="-79"/>
              </a:rPr>
              <a:t>Match</a:t>
            </a:r>
            <a:r>
              <a:rPr lang="en-VN" sz="4400" i="1" dirty="0">
                <a:solidFill>
                  <a:schemeClr val="tx1"/>
                </a:solidFill>
                <a:latin typeface="Trebuchet MS" panose="020B0703020202090204" pitchFamily="34" charset="0"/>
                <a:cs typeface="Euphemia UCAS" panose="020B0503040102020104" pitchFamily="34" charset="-79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372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AC899-4779-4D89-8717-4AB2895E8F1C}"/>
              </a:ext>
            </a:extLst>
          </p:cNvPr>
          <p:cNvSpPr/>
          <p:nvPr/>
        </p:nvSpPr>
        <p:spPr>
          <a:xfrm>
            <a:off x="0" y="0"/>
            <a:ext cx="12290561" cy="722733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35337">
            <a:off x="7801038" y="2811997"/>
            <a:ext cx="498400" cy="49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E6CFF2-B636-4F4A-AB0B-F91CE015DF97}"/>
              </a:ext>
            </a:extLst>
          </p:cNvPr>
          <p:cNvSpPr txBox="1"/>
          <p:nvPr/>
        </p:nvSpPr>
        <p:spPr>
          <a:xfrm>
            <a:off x="3168704" y="5008523"/>
            <a:ext cx="565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 dirty="0">
              <a:latin typeface="OCR A Extended" panose="02010509020102010303" pitchFamily="50" charset="0"/>
            </a:endParaRPr>
          </a:p>
        </p:txBody>
      </p:sp>
      <p:sp>
        <p:nvSpPr>
          <p:cNvPr id="17" name="Google Shape;2837;p71"/>
          <p:cNvSpPr/>
          <p:nvPr/>
        </p:nvSpPr>
        <p:spPr>
          <a:xfrm>
            <a:off x="112373" y="476989"/>
            <a:ext cx="5015434" cy="514220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400" b="1" dirty="0">
                <a:solidFill>
                  <a:srgbClr val="000000"/>
                </a:solidFill>
              </a:rPr>
              <a:t>4 PRODUCTION 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78957B9-AC44-BC4F-A9B8-07B0B9398956}"/>
              </a:ext>
            </a:extLst>
          </p:cNvPr>
          <p:cNvSpPr/>
          <p:nvPr/>
        </p:nvSpPr>
        <p:spPr>
          <a:xfrm>
            <a:off x="339968" y="1612942"/>
            <a:ext cx="5756031" cy="341988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VN" sz="3200" dirty="0">
                <a:solidFill>
                  <a:schemeClr val="tx1"/>
                </a:solidFill>
              </a:rPr>
              <a:t>Skirt 		    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endParaRPr lang="en-VN" sz="320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VN" sz="3200" dirty="0">
                <a:solidFill>
                  <a:schemeClr val="tx1"/>
                </a:solidFill>
              </a:rPr>
              <a:t>Trousers	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S</a:t>
            </a:r>
            <a:r>
              <a:rPr lang="en-VN" sz="3200" dirty="0">
                <a:solidFill>
                  <a:schemeClr val="tx1"/>
                </a:solidFill>
              </a:rPr>
              <a:t>hoes		</a:t>
            </a:r>
            <a:endParaRPr lang="en-US" sz="3200" dirty="0">
              <a:solidFill>
                <a:srgbClr val="00B050"/>
              </a:solidFill>
            </a:endParaRP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S</a:t>
            </a:r>
            <a:r>
              <a:rPr lang="en-VN" sz="3200" dirty="0">
                <a:solidFill>
                  <a:schemeClr val="tx1"/>
                </a:solidFill>
              </a:rPr>
              <a:t>ocks		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endParaRPr lang="en-VN" sz="320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VN" sz="3200" dirty="0">
                <a:solidFill>
                  <a:schemeClr val="tx1"/>
                </a:solidFill>
              </a:rPr>
              <a:t>T-shirt 		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51930-FE48-8C17-5D20-4BBAD6A98638}"/>
              </a:ext>
            </a:extLst>
          </p:cNvPr>
          <p:cNvSpPr txBox="1"/>
          <p:nvPr/>
        </p:nvSpPr>
        <p:spPr>
          <a:xfrm>
            <a:off x="3168704" y="1996002"/>
            <a:ext cx="64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✓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B9153-DA8A-CB5B-3375-057C80B71389}"/>
              </a:ext>
            </a:extLst>
          </p:cNvPr>
          <p:cNvSpPr txBox="1"/>
          <p:nvPr/>
        </p:nvSpPr>
        <p:spPr>
          <a:xfrm>
            <a:off x="3208917" y="2551992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X</a:t>
            </a:r>
            <a:endParaRPr lang="en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CF4F-6C70-3D4D-EA69-6FD937575478}"/>
              </a:ext>
            </a:extLst>
          </p:cNvPr>
          <p:cNvSpPr txBox="1"/>
          <p:nvPr/>
        </p:nvSpPr>
        <p:spPr>
          <a:xfrm>
            <a:off x="3262026" y="4021646"/>
            <a:ext cx="3978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X</a:t>
            </a:r>
            <a:endParaRPr lang="en-VN" sz="3200" dirty="0"/>
          </a:p>
          <a:p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9EFAE-AAEA-C922-18C2-AB28D11FB46B}"/>
              </a:ext>
            </a:extLst>
          </p:cNvPr>
          <p:cNvSpPr txBox="1"/>
          <p:nvPr/>
        </p:nvSpPr>
        <p:spPr>
          <a:xfrm>
            <a:off x="7728090" y="13444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D52F5-4698-CE5A-A8D7-871C5C9AF082}"/>
              </a:ext>
            </a:extLst>
          </p:cNvPr>
          <p:cNvSpPr txBox="1"/>
          <p:nvPr/>
        </p:nvSpPr>
        <p:spPr>
          <a:xfrm>
            <a:off x="3204924" y="3032056"/>
            <a:ext cx="4924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✓</a:t>
            </a:r>
            <a:endParaRPr lang="en-VN" sz="3200" dirty="0"/>
          </a:p>
          <a:p>
            <a:endParaRPr lang="en-VN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DAEBA6-AABF-CC15-7541-1F1856A2BAD0}"/>
              </a:ext>
            </a:extLst>
          </p:cNvPr>
          <p:cNvSpPr txBox="1"/>
          <p:nvPr/>
        </p:nvSpPr>
        <p:spPr>
          <a:xfrm>
            <a:off x="3204924" y="3531055"/>
            <a:ext cx="512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✓</a:t>
            </a:r>
            <a:endParaRPr lang="en-VN" sz="3200" dirty="0"/>
          </a:p>
          <a:p>
            <a:endParaRPr lang="en-VN" sz="3200" dirty="0"/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1E608DE8-BD73-CEF0-194B-754CBEFBCA63}"/>
              </a:ext>
            </a:extLst>
          </p:cNvPr>
          <p:cNvSpPr/>
          <p:nvPr/>
        </p:nvSpPr>
        <p:spPr>
          <a:xfrm>
            <a:off x="6740768" y="562887"/>
            <a:ext cx="5451231" cy="28662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latin typeface="OCR A Extended" panose="02010509020102010303" pitchFamily="50" charset="0"/>
              </a:rPr>
              <a:t>1. There are _______in their uniforms. They are ________</a:t>
            </a:r>
          </a:p>
          <a:p>
            <a:r>
              <a:rPr lang="vi-VN" sz="2400" i="1" dirty="0">
                <a:latin typeface="OCR A Extended" panose="02010509020102010303" pitchFamily="50" charset="0"/>
              </a:rPr>
              <a:t>2. There aren’t _________ in their uniforms. </a:t>
            </a:r>
            <a:endParaRPr lang="en-US" sz="2400" i="1" dirty="0">
              <a:latin typeface="OCR A Extended" panose="02010509020102010303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B9660-3B29-6BB8-489E-5F281FD05B5E}"/>
              </a:ext>
            </a:extLst>
          </p:cNvPr>
          <p:cNvSpPr txBox="1"/>
          <p:nvPr/>
        </p:nvSpPr>
        <p:spPr>
          <a:xfrm>
            <a:off x="5378727" y="4697957"/>
            <a:ext cx="6178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skirts in their uniforms. They are blue.</a:t>
            </a:r>
          </a:p>
          <a:p>
            <a:pPr marL="342900" indent="-342900">
              <a:buAutoNum type="arabicPeriod"/>
            </a:pPr>
            <a:r>
              <a:rPr lang="en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aren’t trousers in their uniforms.</a:t>
            </a:r>
          </a:p>
          <a:p>
            <a:pPr marL="342900" indent="-342900">
              <a:buAutoNum type="arabicPeriod"/>
            </a:pPr>
            <a:r>
              <a:rPr lang="en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shoes in their uniforms. They are black.</a:t>
            </a:r>
          </a:p>
          <a:p>
            <a:pPr marL="342900" indent="-342900">
              <a:buAutoNum type="arabicPeriod"/>
            </a:pPr>
            <a:r>
              <a:rPr lang="en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socks in their uniforms. They are white.</a:t>
            </a:r>
          </a:p>
          <a:p>
            <a:pPr marL="342900" indent="-342900">
              <a:buAutoNum type="arabicPeriod"/>
            </a:pPr>
            <a:r>
              <a:rPr lang="en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aren’t T-shirt in their uniforms.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05C674-5184-E0F4-6CB5-25D3FA3F5F68}"/>
              </a:ext>
            </a:extLst>
          </p:cNvPr>
          <p:cNvSpPr txBox="1"/>
          <p:nvPr/>
        </p:nvSpPr>
        <p:spPr>
          <a:xfrm>
            <a:off x="374666" y="1080845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i="1" u="sng" dirty="0">
                <a:solidFill>
                  <a:schemeClr val="tx1"/>
                </a:solidFill>
                <a:latin typeface="Trebuchet MS" panose="020B0703020202090204" pitchFamily="34" charset="0"/>
                <a:cs typeface="Euphemia UCAS" panose="020B0503040102020104" pitchFamily="34" charset="-79"/>
              </a:rPr>
              <a:t>Say</a:t>
            </a:r>
            <a:r>
              <a:rPr lang="en-VN" sz="2800" i="1" dirty="0">
                <a:solidFill>
                  <a:schemeClr val="tx1"/>
                </a:solidFill>
                <a:latin typeface="Trebuchet MS" panose="020B0703020202090204" pitchFamily="34" charset="0"/>
                <a:cs typeface="Euphemia UCAS" panose="020B0503040102020104" pitchFamily="34" charset="-79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47E16-F49E-0704-776B-9F4A66B45111}"/>
              </a:ext>
            </a:extLst>
          </p:cNvPr>
          <p:cNvSpPr txBox="1"/>
          <p:nvPr/>
        </p:nvSpPr>
        <p:spPr>
          <a:xfrm>
            <a:off x="4056235" y="1996002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>
                <a:solidFill>
                  <a:srgbClr val="00B0F0"/>
                </a:solidFill>
              </a:rPr>
              <a:t>blue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9F3FFC-30EF-9770-D8A8-78F1B02D6EBA}"/>
              </a:ext>
            </a:extLst>
          </p:cNvPr>
          <p:cNvSpPr txBox="1"/>
          <p:nvPr/>
        </p:nvSpPr>
        <p:spPr>
          <a:xfrm>
            <a:off x="4075916" y="3060700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black</a:t>
            </a:r>
            <a:endParaRPr lang="en-VN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9E0D10-B4BE-A180-49A5-FDBF0C7DD830}"/>
              </a:ext>
            </a:extLst>
          </p:cNvPr>
          <p:cNvSpPr txBox="1"/>
          <p:nvPr/>
        </p:nvSpPr>
        <p:spPr>
          <a:xfrm>
            <a:off x="4052284" y="3484889"/>
            <a:ext cx="1126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>
                <a:solidFill>
                  <a:schemeClr val="bg1"/>
                </a:solidFill>
              </a:rPr>
              <a:t>white</a:t>
            </a:r>
            <a:endParaRPr lang="en-VN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9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AC899-4779-4D89-8717-4AB2895E8F1C}"/>
              </a:ext>
            </a:extLst>
          </p:cNvPr>
          <p:cNvSpPr/>
          <p:nvPr/>
        </p:nvSpPr>
        <p:spPr>
          <a:xfrm>
            <a:off x="0" y="0"/>
            <a:ext cx="12192000" cy="7178105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orte" panose="03060902040502070203" pitchFamily="66" charset="0"/>
            </a:endParaRP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35337">
            <a:off x="7801038" y="2811997"/>
            <a:ext cx="498400" cy="498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B61CFE-9AF2-474A-8164-5EFC5BFE19D1}"/>
              </a:ext>
            </a:extLst>
          </p:cNvPr>
          <p:cNvSpPr txBox="1"/>
          <p:nvPr/>
        </p:nvSpPr>
        <p:spPr>
          <a:xfrm>
            <a:off x="1326499" y="1948619"/>
            <a:ext cx="73976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  <a:ea typeface="Brush Script MT" panose="03060802040406070304" pitchFamily="66" charset="-122"/>
                <a:cs typeface="Brush Script MT" panose="03060802040406070304" pitchFamily="66" charset="-122"/>
              </a:rPr>
              <a:t>1. Which topic do we learn today?</a:t>
            </a:r>
            <a:endParaRPr lang="en-US" sz="3200" dirty="0">
              <a:latin typeface="+mj-lt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7D4BF7-2E6D-4B3D-ABF1-1946AA64A036}"/>
              </a:ext>
            </a:extLst>
          </p:cNvPr>
          <p:cNvSpPr txBox="1"/>
          <p:nvPr/>
        </p:nvSpPr>
        <p:spPr>
          <a:xfrm>
            <a:off x="1845566" y="2466143"/>
            <a:ext cx="425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endParaRPr lang="en-US" sz="3200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3682AE-B0F9-4944-9064-CC3F04B5BF44}"/>
              </a:ext>
            </a:extLst>
          </p:cNvPr>
          <p:cNvSpPr txBox="1"/>
          <p:nvPr/>
        </p:nvSpPr>
        <p:spPr>
          <a:xfrm>
            <a:off x="1326499" y="2995058"/>
            <a:ext cx="7397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2. How many words have we learn?</a:t>
            </a:r>
            <a:endParaRPr lang="en-US" sz="32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5A5FD0-E3E8-45A8-8B60-BDFEC9715413}"/>
              </a:ext>
            </a:extLst>
          </p:cNvPr>
          <p:cNvSpPr txBox="1"/>
          <p:nvPr/>
        </p:nvSpPr>
        <p:spPr>
          <a:xfrm>
            <a:off x="1783259" y="3639354"/>
            <a:ext cx="832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Five </a:t>
            </a:r>
            <a:r>
              <a:rPr lang="vi-VN" sz="3200" dirty="0"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words: shoes, skirt, trousers, T-shirt</a:t>
            </a:r>
            <a:endParaRPr lang="en-US" sz="3200" dirty="0"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735F75-CD95-4FF4-A882-7909C5D78505}"/>
              </a:ext>
            </a:extLst>
          </p:cNvPr>
          <p:cNvSpPr txBox="1"/>
          <p:nvPr/>
        </p:nvSpPr>
        <p:spPr>
          <a:xfrm>
            <a:off x="1326499" y="4318926"/>
            <a:ext cx="811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3. What activity do you like the most?</a:t>
            </a:r>
            <a:endParaRPr lang="en-US" sz="3200" dirty="0">
              <a:latin typeface="+mj-lt"/>
            </a:endParaRPr>
          </a:p>
        </p:txBody>
      </p:sp>
      <p:sp>
        <p:nvSpPr>
          <p:cNvPr id="11" name="Google Shape;2837;p71"/>
          <p:cNvSpPr/>
          <p:nvPr/>
        </p:nvSpPr>
        <p:spPr>
          <a:xfrm>
            <a:off x="3034723" y="167121"/>
            <a:ext cx="641049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2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nar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AC6912-2EBD-48AF-8501-9063C7050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21384299">
            <a:off x="440243" y="824459"/>
            <a:ext cx="655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Goodbye Class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!</a:t>
            </a:r>
          </a:p>
        </p:txBody>
      </p:sp>
      <p:pic>
        <p:nvPicPr>
          <p:cNvPr id="2" name="Picture 2" descr="Bye bye GIFs - Get the best gif on GIFER">
            <a:extLst>
              <a:ext uri="{FF2B5EF4-FFF2-40B4-BE49-F238E27FC236}">
                <a16:creationId xmlns:a16="http://schemas.microsoft.com/office/drawing/2014/main" id="{47556C1D-9739-4F04-A6F5-989664361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29" y="4970034"/>
            <a:ext cx="2538154" cy="205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146CB-7851-F6DC-24CE-44272C52BD08}"/>
              </a:ext>
            </a:extLst>
          </p:cNvPr>
          <p:cNvSpPr txBox="1"/>
          <p:nvPr/>
        </p:nvSpPr>
        <p:spPr>
          <a:xfrm>
            <a:off x="2171464" y="3044278"/>
            <a:ext cx="8266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i="1" dirty="0">
                <a:latin typeface=""/>
              </a:rPr>
              <a:t>THANK YOU FOR LISTENING!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7109-7491-4D51-9C14-B2E0A1DDD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618" y="1474207"/>
            <a:ext cx="9651369" cy="211566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Unit 5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My Clothes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A23A-19D7-490C-9095-75719C46B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350" y="4189993"/>
            <a:ext cx="7568539" cy="885860"/>
          </a:xfrm>
          <a:solidFill>
            <a:srgbClr val="FF9900"/>
          </a:solidFill>
        </p:spPr>
        <p:txBody>
          <a:bodyPr>
            <a:normAutofit fontScale="85000" lnSpcReduction="10000"/>
          </a:bodyPr>
          <a:lstStyle/>
          <a:p>
            <a:r>
              <a:rPr lang="en-US" sz="5700" b="1" i="1" dirty="0"/>
              <a:t>LESSON 1: Task 1,2,3</a:t>
            </a:r>
          </a:p>
          <a:p>
            <a:endParaRPr lang="en-US" sz="4400" b="1" dirty="0"/>
          </a:p>
          <a:p>
            <a:pPr algn="r"/>
            <a:endParaRPr lang="en-US" sz="4400" b="1" dirty="0"/>
          </a:p>
          <a:p>
            <a:pPr algn="r"/>
            <a:endParaRPr lang="en-US" sz="4400" b="1" dirty="0"/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6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0"/>
            <a:ext cx="12190920" cy="7202152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78E6C5-F600-CF58-E551-FAA29A9E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F1602C-006B-ACDE-AB78-5768C30AF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103" y="1486699"/>
            <a:ext cx="4213485" cy="662742"/>
          </a:xfrm>
        </p:spPr>
        <p:txBody>
          <a:bodyPr/>
          <a:lstStyle/>
          <a:p>
            <a:endParaRPr lang="en-US" sz="2800" b="1" dirty="0">
              <a:ln w="22225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</a:ln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LINE Creators' Stickers - Cute Chubby Panda 3 Example with GIF ...">
            <a:extLst>
              <a:ext uri="{FF2B5EF4-FFF2-40B4-BE49-F238E27FC236}">
                <a16:creationId xmlns:a16="http://schemas.microsoft.com/office/drawing/2014/main" id="{F706A210-5A8F-41A3-AD32-5CEF1BB93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33" y="2682888"/>
            <a:ext cx="4333875" cy="35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Google Shape;2837;p71"/>
          <p:cNvSpPr/>
          <p:nvPr/>
        </p:nvSpPr>
        <p:spPr>
          <a:xfrm>
            <a:off x="4040342" y="481387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049EC-7202-98F8-D0CD-D0036A5A7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0342" y="2324385"/>
            <a:ext cx="7112340" cy="4000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B4B0B2-9D88-4BFB-AD1D-EDBB661A0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  <a:latin typeface="Kristen ITC" panose="03050502040202030202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CC1D85-90FC-4C37-9277-2538EADE7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1" y="0"/>
            <a:ext cx="5086604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62C25B-284A-44B5-B2D5-0E52E176866F}"/>
              </a:ext>
            </a:extLst>
          </p:cNvPr>
          <p:cNvGrpSpPr/>
          <p:nvPr/>
        </p:nvGrpSpPr>
        <p:grpSpPr>
          <a:xfrm>
            <a:off x="-12456" y="-15235"/>
            <a:ext cx="4057395" cy="3429000"/>
            <a:chOff x="-1700" y="0"/>
            <a:chExt cx="4057395" cy="3429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193A13-9101-4C4E-8074-4D78A3070CC6}"/>
                </a:ext>
              </a:extLst>
            </p:cNvPr>
            <p:cNvSpPr/>
            <p:nvPr/>
          </p:nvSpPr>
          <p:spPr>
            <a:xfrm>
              <a:off x="-1700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pic>
          <p:nvPicPr>
            <p:cNvPr id="1030" name="Picture 6" descr="Wellies Red transparent PNG - StickPNG">
              <a:extLst>
                <a:ext uri="{FF2B5EF4-FFF2-40B4-BE49-F238E27FC236}">
                  <a16:creationId xmlns:a16="http://schemas.microsoft.com/office/drawing/2014/main" id="{3F906D7B-8190-4BCA-8DC6-F26B60D02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95" y="946674"/>
              <a:ext cx="2345167" cy="234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7DA0FDC-6F35-4DE9-8D15-085AAC9D8A8F}"/>
                </a:ext>
              </a:extLst>
            </p:cNvPr>
            <p:cNvSpPr txBox="1">
              <a:spLocks/>
            </p:cNvSpPr>
            <p:nvPr/>
          </p:nvSpPr>
          <p:spPr>
            <a:xfrm>
              <a:off x="105877" y="172122"/>
              <a:ext cx="3903260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7190E5-AD83-4E88-BB4F-9BF62DB552D5}"/>
              </a:ext>
            </a:extLst>
          </p:cNvPr>
          <p:cNvGrpSpPr/>
          <p:nvPr/>
        </p:nvGrpSpPr>
        <p:grpSpPr>
          <a:xfrm>
            <a:off x="4064626" y="0"/>
            <a:ext cx="4057395" cy="3429000"/>
            <a:chOff x="4064626" y="0"/>
            <a:chExt cx="4057395" cy="3429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98BB23-7C0E-41FE-8EDF-5261759844DF}"/>
                </a:ext>
              </a:extLst>
            </p:cNvPr>
            <p:cNvSpPr/>
            <p:nvPr/>
          </p:nvSpPr>
          <p:spPr>
            <a:xfrm>
              <a:off x="4064626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7820E0A5-7DDC-4537-8D16-612139F1812F}"/>
                </a:ext>
              </a:extLst>
            </p:cNvPr>
            <p:cNvSpPr txBox="1">
              <a:spLocks/>
            </p:cNvSpPr>
            <p:nvPr/>
          </p:nvSpPr>
          <p:spPr>
            <a:xfrm>
              <a:off x="4118416" y="172122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34" name="Picture 10" descr="OCEAN-STORE Rain Boots for Toddler Kids Girls Boys Cute Cartoon Print  Waterproof Rain Shoes Mid Calf Bootie : Amazon.ca: Clothing, Shoes &amp;amp;  Accessories">
              <a:extLst>
                <a:ext uri="{FF2B5EF4-FFF2-40B4-BE49-F238E27FC236}">
                  <a16:creationId xmlns:a16="http://schemas.microsoft.com/office/drawing/2014/main" id="{08DE97FE-164D-4382-B90E-86EC152A9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711" y="830008"/>
              <a:ext cx="2154364" cy="246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AFE426-1352-4AE6-A540-AA37B8AD66F1}"/>
              </a:ext>
            </a:extLst>
          </p:cNvPr>
          <p:cNvGrpSpPr/>
          <p:nvPr/>
        </p:nvGrpSpPr>
        <p:grpSpPr>
          <a:xfrm>
            <a:off x="8122021" y="0"/>
            <a:ext cx="4057395" cy="3429000"/>
            <a:chOff x="8122021" y="0"/>
            <a:chExt cx="4057395" cy="3429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997F92-FB28-49E2-B0FA-DC3715996E6A}"/>
                </a:ext>
              </a:extLst>
            </p:cNvPr>
            <p:cNvSpPr/>
            <p:nvPr/>
          </p:nvSpPr>
          <p:spPr>
            <a:xfrm>
              <a:off x="8122021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Kristen ITC" panose="03050502040202030202" pitchFamily="66" charset="0"/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4CBEB7E6-07B3-45AC-98A4-B5451BDD1BAB}"/>
                </a:ext>
              </a:extLst>
            </p:cNvPr>
            <p:cNvSpPr txBox="1">
              <a:spLocks/>
            </p:cNvSpPr>
            <p:nvPr/>
          </p:nvSpPr>
          <p:spPr>
            <a:xfrm>
              <a:off x="8175811" y="159859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36" name="Picture 12" descr="Regatta Peppa Splash Welly Boots Orange buy and offers on Kidinn">
              <a:extLst>
                <a:ext uri="{FF2B5EF4-FFF2-40B4-BE49-F238E27FC236}">
                  <a16:creationId xmlns:a16="http://schemas.microsoft.com/office/drawing/2014/main" id="{AF52686B-FB5A-4893-B07D-BC0771AC1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2052" y="737577"/>
              <a:ext cx="2676188" cy="267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ACC19-3508-47F1-A9AA-8285C27A8233}"/>
              </a:ext>
            </a:extLst>
          </p:cNvPr>
          <p:cNvGrpSpPr/>
          <p:nvPr/>
        </p:nvGrpSpPr>
        <p:grpSpPr>
          <a:xfrm>
            <a:off x="7231" y="3413765"/>
            <a:ext cx="4057395" cy="3429000"/>
            <a:chOff x="7231" y="3413765"/>
            <a:chExt cx="4057395" cy="3429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68A29-E05F-42EF-A7C7-9C84E942DCF0}"/>
                </a:ext>
              </a:extLst>
            </p:cNvPr>
            <p:cNvSpPr/>
            <p:nvPr/>
          </p:nvSpPr>
          <p:spPr>
            <a:xfrm>
              <a:off x="7231" y="3413765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3F0DFCC6-492A-423E-9DB1-6574F6680DB0}"/>
                </a:ext>
              </a:extLst>
            </p:cNvPr>
            <p:cNvSpPr txBox="1">
              <a:spLocks/>
            </p:cNvSpPr>
            <p:nvPr/>
          </p:nvSpPr>
          <p:spPr>
            <a:xfrm>
              <a:off x="107577" y="3588859"/>
              <a:ext cx="3937362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0" name="Picture 16" descr="DC Comics Boys Batman Wellingtons Tie Top Wellington Boots 8.5 UK Child  Black: Amazon.co.uk: Shoes &amp;amp; Bags">
              <a:extLst>
                <a:ext uri="{FF2B5EF4-FFF2-40B4-BE49-F238E27FC236}">
                  <a16:creationId xmlns:a16="http://schemas.microsoft.com/office/drawing/2014/main" id="{328884C7-22C0-46F5-83C1-6F062701E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38" y="4275188"/>
              <a:ext cx="2053788" cy="247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1883F0-70E4-42E4-A776-6CD5F048C0FD}"/>
              </a:ext>
            </a:extLst>
          </p:cNvPr>
          <p:cNvGrpSpPr/>
          <p:nvPr/>
        </p:nvGrpSpPr>
        <p:grpSpPr>
          <a:xfrm>
            <a:off x="4066453" y="3429000"/>
            <a:ext cx="4057395" cy="3429000"/>
            <a:chOff x="4066453" y="3429000"/>
            <a:chExt cx="4057395" cy="3429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2FADD1-C77F-4868-8C76-1B1C06BB132D}"/>
                </a:ext>
              </a:extLst>
            </p:cNvPr>
            <p:cNvSpPr/>
            <p:nvPr/>
          </p:nvSpPr>
          <p:spPr>
            <a:xfrm>
              <a:off x="4066453" y="342900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C63F93D0-9737-4F49-9C36-24749036A489}"/>
                </a:ext>
              </a:extLst>
            </p:cNvPr>
            <p:cNvSpPr txBox="1">
              <a:spLocks/>
            </p:cNvSpPr>
            <p:nvPr/>
          </p:nvSpPr>
          <p:spPr>
            <a:xfrm>
              <a:off x="4118416" y="3588859"/>
              <a:ext cx="3994675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4" name="Picture 20" descr="Kids Waterproof Boots Childrens Boys Girls Lovly Cartoon Wellies Rain Boots, Green,16: Buy Online at Best Price in UAE - Amazon.ae">
              <a:extLst>
                <a:ext uri="{FF2B5EF4-FFF2-40B4-BE49-F238E27FC236}">
                  <a16:creationId xmlns:a16="http://schemas.microsoft.com/office/drawing/2014/main" id="{2DB1CD36-2D12-4356-A9A1-654457E20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197" y="4172379"/>
              <a:ext cx="2740222" cy="257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B08F65-7609-4266-A40B-1F889DEA458A}"/>
              </a:ext>
            </a:extLst>
          </p:cNvPr>
          <p:cNvGrpSpPr/>
          <p:nvPr/>
        </p:nvGrpSpPr>
        <p:grpSpPr>
          <a:xfrm>
            <a:off x="8123848" y="3429000"/>
            <a:ext cx="4057395" cy="3483601"/>
            <a:chOff x="8123848" y="3429000"/>
            <a:chExt cx="4057395" cy="3483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7A67C7-951F-4B5C-9AC7-BE40FC596948}"/>
                </a:ext>
              </a:extLst>
            </p:cNvPr>
            <p:cNvSpPr/>
            <p:nvPr/>
          </p:nvSpPr>
          <p:spPr>
            <a:xfrm>
              <a:off x="8123848" y="342900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6935EAFB-8886-4526-9F3B-711865CA19F0}"/>
                </a:ext>
              </a:extLst>
            </p:cNvPr>
            <p:cNvSpPr txBox="1">
              <a:spLocks/>
            </p:cNvSpPr>
            <p:nvPr/>
          </p:nvSpPr>
          <p:spPr>
            <a:xfrm>
              <a:off x="8220631" y="3604094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6" name="Picture 22" descr="Cerda group Rain PVC Peppa Pig Boots Pink, Kidinn">
              <a:extLst>
                <a:ext uri="{FF2B5EF4-FFF2-40B4-BE49-F238E27FC236}">
                  <a16:creationId xmlns:a16="http://schemas.microsoft.com/office/drawing/2014/main" id="{7C4649A4-CB8C-4CA9-AC7D-C0BED655F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2763" y="4172379"/>
              <a:ext cx="2740222" cy="2740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1C69C-4B12-4B5D-96AD-54EC64757750}"/>
              </a:ext>
            </a:extLst>
          </p:cNvPr>
          <p:cNvSpPr/>
          <p:nvPr/>
        </p:nvSpPr>
        <p:spPr>
          <a:xfrm>
            <a:off x="0" y="2703"/>
            <a:ext cx="4069980" cy="337439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B8CA8A-66CD-4D1E-B4FD-E5654A090DAB}"/>
              </a:ext>
            </a:extLst>
          </p:cNvPr>
          <p:cNvSpPr/>
          <p:nvPr/>
        </p:nvSpPr>
        <p:spPr>
          <a:xfrm>
            <a:off x="4071705" y="12384"/>
            <a:ext cx="4069980" cy="337439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ED5E32-C62E-47C3-8A8E-7269FACC8F91}"/>
              </a:ext>
            </a:extLst>
          </p:cNvPr>
          <p:cNvSpPr/>
          <p:nvPr/>
        </p:nvSpPr>
        <p:spPr>
          <a:xfrm>
            <a:off x="8125636" y="-1"/>
            <a:ext cx="4069980" cy="337439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CE87AD-75DE-4504-8CFD-C1E6DA588A71}"/>
              </a:ext>
            </a:extLst>
          </p:cNvPr>
          <p:cNvSpPr/>
          <p:nvPr/>
        </p:nvSpPr>
        <p:spPr>
          <a:xfrm>
            <a:off x="8135508" y="3374399"/>
            <a:ext cx="4069980" cy="348360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atin typeface="OCR A Extended" panose="02010509020102010303" pitchFamily="50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05154-623C-47CE-815E-CDDEF3581460}"/>
              </a:ext>
            </a:extLst>
          </p:cNvPr>
          <p:cNvSpPr/>
          <p:nvPr/>
        </p:nvSpPr>
        <p:spPr>
          <a:xfrm>
            <a:off x="4068178" y="3374400"/>
            <a:ext cx="4069980" cy="3472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E8A2DE-FA8B-404B-8F7E-861CC2BD13D9}"/>
              </a:ext>
            </a:extLst>
          </p:cNvPr>
          <p:cNvSpPr/>
          <p:nvPr/>
        </p:nvSpPr>
        <p:spPr>
          <a:xfrm>
            <a:off x="-29623" y="3374139"/>
            <a:ext cx="4100543" cy="352348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4</a:t>
            </a:r>
          </a:p>
        </p:txBody>
      </p:sp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5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1080" y="-14185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C8A6B52E-3AA3-4A83-AB36-8026A6769FE1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Hi! I’m Doraemon. I’m in Japan.</a:t>
            </a:r>
          </a:p>
          <a:p>
            <a:pPr algn="ctr"/>
            <a:r>
              <a:rPr lang="en-US" sz="2400" dirty="0">
                <a:latin typeface="Kristen ITC" panose="03050502040202030202" pitchFamily="66" charset="0"/>
              </a:rPr>
              <a:t>This is my magic bag.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492348" y="809507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3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8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286" y="4430421"/>
            <a:ext cx="1139809" cy="100995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715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shoes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97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1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39232"/>
            <a:ext cx="4612993" cy="6150657"/>
            <a:chOff x="409711" y="949334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11" y="949334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286" y="4447408"/>
            <a:ext cx="1139809" cy="97598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skirt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99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2" y="828338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1876932" y="4254235"/>
            <a:ext cx="1600755" cy="125454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705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socks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6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4.44444E-6 L -1.25E-6 0.00023 C 0.00404 -0.00903 0.0405 -0.09028 0.04987 -0.10672 C 0.0586 -0.12176 0.06654 -0.1382 0.07578 -0.15139 C 0.09128 -0.17338 0.10638 -0.18727 0.12331 -0.20116 C 0.12813 -0.20487 0.13281 -0.2088 0.1375 -0.21204 C 0.14336 -0.21575 0.14922 -0.21875 0.15508 -0.22269 C 0.1931 -0.24723 0.13386 -0.21065 0.17669 -0.23681 C 0.18464 -0.23658 0.225 -0.24237 0.2418 -0.22801 C 0.2513 -0.21991 0.24024 -0.22987 0.25104 -0.21713 C 0.25417 -0.21343 0.25768 -0.21042 0.26107 -0.20672 C 0.26302 -0.20417 0.26485 -0.20162 0.26693 -0.19954 C 0.27318 -0.19213 0.27409 -0.19445 0.2819 -0.17825 L 0.28854 -0.16389 C 0.28985 -0.16088 0.29193 -0.15857 0.29271 -0.15487 C 0.29336 -0.15255 0.29375 -0.15 0.2944 -0.14792 C 0.29779 -0.13681 0.30248 -0.12732 0.30521 -0.11575 C 0.30664 -0.10973 0.30807 -0.10394 0.30938 -0.09792 C 0.31094 -0.09075 0.31498 -0.0676 0.31615 -0.06042 C 0.31953 -0.03843 0.3224 -0.01899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237192"/>
            <a:ext cx="1187221" cy="11872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trousers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740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4. Unit 5-Lesson 1-Period 1"/>
  <p:tag name="ISPRING_LMS_API_VERSION" val="SCORM 2004 (2nd edition)"/>
  <p:tag name="ISPRING_ULTRA_SCORM_COURSE_ID" val="DA39AD89-00E6-41E3-AE43-124019F45887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4. Unit 5-Lesson 1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ntV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57V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ntV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Oe1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ntV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Oe1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ntVNVe8ZnLmYAAABoAAAAHAAAAHVuaXZlcnNhbC9sb2NhbF9zZXR0aW5ncy54bWyzsa/IzVEoSy0qzszPs1Uy1DNQUkjNS85PycxLt1UKDXHTtVBSKC5JzEtJzMnPS7VVystXUrC347LJyU9OzAlOLSkBKixWKMhJrEwtCknNBTJKUv0Sc4EqQzxd/RRcXTxDlPTtuABQSwMEFAACAAgA6LV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6LVTVV2tw+9NAAAAagAAABsAAAB1bml2ZXJzYWwvdW5pdmVyc2FsLnBuZy54bWyzsa/IzVEoSy0qzszPs1Uy1DNQsrfj5bIpKEoty0wtV6gAigEFIUBJodJWycQIwS3PTCnJsFWyNDJBiGWkZqZnlNgqmVkawwX1gUYCAFBLAQIAABQAAgAIAIxeVlE2YVgCRwMAAOEJAAAUAAAAAAAAAAEAAAAAAAAAAAB1bml2ZXJzYWwvcGxheWVyLnhtbFBLAQIAABQAAgAIAOe1U1WcXjIIFAYAADcXAAAdAAAAAAAAAAEAAAAAAHkDAAB1bml2ZXJzYWwvY29tbW9uX21lc3NhZ2VzLmxuZ1BLAQIAABQAAgAIAOe1U1UVHmAbowAAAH8BAAAuAAAAAAAAAAEAAAAAAMgJAAB1bml2ZXJzYWwvcGxheWJhY2tfYW5kX25hdmlnYXRpb25fc2V0dGluZ3MueG1sUEsBAgAAFAACAAgA57VTVaenV+h8BAAAbxcAACcAAAAAAAAAAQAAAAAAtwoAAHVuaXZlcnNhbC9mbGFzaF9wdWJsaXNoaW5nX3NldHRpbmdzLnhtbFBLAQIAABQAAgAIAOe1U1XlX+THbQMAAKEMAAAhAAAAAAAAAAEAAAAAAHgPAAB1bml2ZXJzYWwvZmxhc2hfc2tpbl9zZXR0aW5ncy54bWxQSwECAAAUAAIACADntVNVF9vd2HcEAAD5FgAAJgAAAAAAAAABAAAAAAAkEwAAdW5pdmVyc2FsL2h0bWxfcHVibGlzaGluZ19zZXR0aW5ncy54bWxQSwECAAAUAAIACADntVNVJR/xB6oBAABoBgAAHwAAAAAAAAABAAAAAADfFwAAdW5pdmVyc2FsL2h0bWxfc2tpbl9zZXR0aW5ncy5qc1BLAQIAABQAAgAIAOe1U1V7xmcuZgAAAGgAAAAcAAAAAAAAAAEAAAAAAMYZAAB1bml2ZXJzYWwvbG9jYWxfc2V0dGluZ3MueG1sUEsBAgAAFAACAAgA6LVTVZYknXsTBgAAcBYAABcAAAAAAAAAAAAAAAAAZhoAAHVuaXZlcnNhbC91bml2ZXJzYWwucG5nUEsBAgAAFAACAAgA6LV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472B8-28D2-44BA-8989-9EC6071ACE1F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2F8C2-7F61-43B3-BC7E-A12608B7BA86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A0A66-24E0-4523-A0F7-771144740DD5}:2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0BB1F-A210-4C93-97F6-EB5D78119F8C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6278E9-DA3E-4EB4-9BDA-DF1018A7F96B}:2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75756-2E81-4C7B-9420-C702E253DEEF}:2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D4895-2162-4BC3-945E-368389926C05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222DC4-6665-4A36-8B3A-AE80C3752565}: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E89AF-9B91-4786-9F67-BA92F9013928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6A645-26E6-4014-9947-2C56E43F9248}:2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ED3BF4-A1A7-4828-AFDB-E10C82929E96}:2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026016-CD00-46E9-BD54-DB773541F8DE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57BD13-DA21-46A7-B495-84C10264F757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3CC3B-9EA6-4345-8135-A70710A6C59A}:283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{7795D0B1-6881-1144-A8A9-CE3FEF7BCA47}tf10001071</Template>
  <TotalTime>3556</TotalTime>
  <Words>351</Words>
  <Application>Microsoft Macintosh PowerPoint</Application>
  <PresentationFormat>Widescreen</PresentationFormat>
  <Paragraphs>89</Paragraphs>
  <Slides>16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Comic Sans MS</vt:lpstr>
      <vt:lpstr>Forte</vt:lpstr>
      <vt:lpstr>Gill Sans MT</vt:lpstr>
      <vt:lpstr>Impact</vt:lpstr>
      <vt:lpstr>Kristen ITC</vt:lpstr>
      <vt:lpstr>Modern Love</vt:lpstr>
      <vt:lpstr>Myriad Pro</vt:lpstr>
      <vt:lpstr>OCR A Extended</vt:lpstr>
      <vt:lpstr>Snap ITC</vt:lpstr>
      <vt:lpstr>Times New Roman</vt:lpstr>
      <vt:lpstr>Trebuchet MS</vt:lpstr>
      <vt:lpstr>Badge</vt:lpstr>
      <vt:lpstr>PowerPoint Presentation</vt:lpstr>
      <vt:lpstr>Unit 5 My Clothes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54. Unit 5-Lesson 1-Period 1</dc:title>
  <dc:creator>Thao Nhu Lam</dc:creator>
  <cp:lastModifiedBy>Microsoft Office User</cp:lastModifiedBy>
  <cp:revision>62</cp:revision>
  <dcterms:created xsi:type="dcterms:W3CDTF">2020-10-29T10:07:41Z</dcterms:created>
  <dcterms:modified xsi:type="dcterms:W3CDTF">2023-05-05T02:28:01Z</dcterms:modified>
</cp:coreProperties>
</file>