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  <p:sldMasterId id="2147483683" r:id="rId4"/>
    <p:sldMasterId id="2147483689" r:id="rId5"/>
  </p:sldMasterIdLst>
  <p:notesMasterIdLst>
    <p:notesMasterId r:id="rId29"/>
  </p:notesMasterIdLst>
  <p:sldIdLst>
    <p:sldId id="288" r:id="rId6"/>
    <p:sldId id="2664" r:id="rId7"/>
    <p:sldId id="2670" r:id="rId8"/>
    <p:sldId id="312" r:id="rId9"/>
    <p:sldId id="327" r:id="rId10"/>
    <p:sldId id="314" r:id="rId11"/>
    <p:sldId id="2671" r:id="rId12"/>
    <p:sldId id="300" r:id="rId13"/>
    <p:sldId id="307" r:id="rId14"/>
    <p:sldId id="2676" r:id="rId15"/>
    <p:sldId id="2674" r:id="rId16"/>
    <p:sldId id="2677" r:id="rId17"/>
    <p:sldId id="2675" r:id="rId18"/>
    <p:sldId id="2678" r:id="rId19"/>
    <p:sldId id="2667" r:id="rId20"/>
    <p:sldId id="2679" r:id="rId21"/>
    <p:sldId id="326" r:id="rId22"/>
    <p:sldId id="320" r:id="rId23"/>
    <p:sldId id="321" r:id="rId24"/>
    <p:sldId id="322" r:id="rId25"/>
    <p:sldId id="323" r:id="rId26"/>
    <p:sldId id="497" r:id="rId27"/>
    <p:sldId id="52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49DCD-7E97-44D7-AA46-9A66D45A32F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D546D-494A-48DA-B55B-502C6C075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21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9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45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/>
              <a:t>Nhấp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phần</a:t>
            </a:r>
            <a:r>
              <a:rPr lang="en-US" b="1" baseline="0" dirty="0"/>
              <a:t> </a:t>
            </a:r>
            <a:r>
              <a:rPr lang="en-US" b="1" baseline="0" dirty="0" err="1"/>
              <a:t>đất</a:t>
            </a:r>
            <a:r>
              <a:rPr lang="en-US" b="1" baseline="0" dirty="0"/>
              <a:t> (</a:t>
            </a:r>
            <a:r>
              <a:rPr lang="en-US" b="1" baseline="0" dirty="0" err="1"/>
              <a:t>chữ</a:t>
            </a:r>
            <a:r>
              <a:rPr lang="en-US" b="1" baseline="0" dirty="0"/>
              <a:t> A, B, C, D)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. </a:t>
            </a:r>
            <a:r>
              <a:rPr lang="en-US" b="1" baseline="0" dirty="0" err="1"/>
              <a:t>Nhấp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mũi</a:t>
            </a:r>
            <a:r>
              <a:rPr lang="en-US" b="1" baseline="0" dirty="0"/>
              <a:t> </a:t>
            </a:r>
            <a:r>
              <a:rPr lang="en-US" b="1" baseline="0" dirty="0" err="1"/>
              <a:t>tên</a:t>
            </a:r>
            <a:r>
              <a:rPr lang="en-US" b="1" baseline="0" dirty="0"/>
              <a:t> &gt;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chuyển</a:t>
            </a:r>
            <a:r>
              <a:rPr lang="en-US" b="1" baseline="0" dirty="0"/>
              <a:t> sang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</a:t>
            </a:r>
            <a:r>
              <a:rPr lang="en-US" b="1" baseline="0" dirty="0"/>
              <a:t>, </a:t>
            </a:r>
            <a:r>
              <a:rPr lang="en-US" b="1" baseline="0" dirty="0" err="1"/>
              <a:t>mũi</a:t>
            </a:r>
            <a:r>
              <a:rPr lang="en-US" b="1" baseline="0" dirty="0"/>
              <a:t> </a:t>
            </a:r>
            <a:r>
              <a:rPr lang="en-US" b="1" baseline="0" dirty="0" err="1"/>
              <a:t>tên</a:t>
            </a:r>
            <a:r>
              <a:rPr lang="en-US" b="1" baseline="0" dirty="0"/>
              <a:t> &lt;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7317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/>
              <a:t>Nhấp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phần</a:t>
            </a:r>
            <a:r>
              <a:rPr lang="en-US" b="1" baseline="0" dirty="0"/>
              <a:t> </a:t>
            </a:r>
            <a:r>
              <a:rPr lang="en-US" b="1" baseline="0" dirty="0" err="1"/>
              <a:t>đất</a:t>
            </a:r>
            <a:r>
              <a:rPr lang="en-US" b="1" baseline="0" dirty="0"/>
              <a:t> (</a:t>
            </a:r>
            <a:r>
              <a:rPr lang="en-US" b="1" baseline="0" dirty="0" err="1"/>
              <a:t>chữ</a:t>
            </a:r>
            <a:r>
              <a:rPr lang="en-US" b="1" baseline="0" dirty="0"/>
              <a:t> A, B, C, D)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. </a:t>
            </a:r>
            <a:r>
              <a:rPr lang="en-US" b="1" baseline="0" dirty="0" err="1"/>
              <a:t>Nhấp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mũi</a:t>
            </a:r>
            <a:r>
              <a:rPr lang="en-US" b="1" baseline="0" dirty="0"/>
              <a:t> </a:t>
            </a:r>
            <a:r>
              <a:rPr lang="en-US" b="1" baseline="0" dirty="0" err="1"/>
              <a:t>tên</a:t>
            </a:r>
            <a:r>
              <a:rPr lang="en-US" b="1" baseline="0" dirty="0"/>
              <a:t> &gt;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chuyển</a:t>
            </a:r>
            <a:r>
              <a:rPr lang="en-US" b="1" baseline="0" dirty="0"/>
              <a:t> sang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</a:t>
            </a:r>
            <a:r>
              <a:rPr lang="en-US" b="1" baseline="0" dirty="0"/>
              <a:t>, </a:t>
            </a:r>
            <a:r>
              <a:rPr lang="en-US" b="1" baseline="0" dirty="0" err="1"/>
              <a:t>mũi</a:t>
            </a:r>
            <a:r>
              <a:rPr lang="en-US" b="1" baseline="0" dirty="0"/>
              <a:t> </a:t>
            </a:r>
            <a:r>
              <a:rPr lang="en-US" b="1" baseline="0" dirty="0" err="1"/>
              <a:t>tên</a:t>
            </a:r>
            <a:r>
              <a:rPr lang="en-US" b="1" baseline="0" dirty="0"/>
              <a:t> &lt;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8666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/>
              <a:t>Nhấp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phần</a:t>
            </a:r>
            <a:r>
              <a:rPr lang="en-US" b="1" baseline="0" dirty="0"/>
              <a:t> </a:t>
            </a:r>
            <a:r>
              <a:rPr lang="en-US" b="1" baseline="0" dirty="0" err="1"/>
              <a:t>đất</a:t>
            </a:r>
            <a:r>
              <a:rPr lang="en-US" b="1" baseline="0" dirty="0"/>
              <a:t> (</a:t>
            </a:r>
            <a:r>
              <a:rPr lang="en-US" b="1" baseline="0" dirty="0" err="1"/>
              <a:t>chữ</a:t>
            </a:r>
            <a:r>
              <a:rPr lang="en-US" b="1" baseline="0" dirty="0"/>
              <a:t> A, B, C, D)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. </a:t>
            </a:r>
            <a:r>
              <a:rPr lang="en-US" b="1" baseline="0" dirty="0" err="1"/>
              <a:t>Nhấp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mũi</a:t>
            </a:r>
            <a:r>
              <a:rPr lang="en-US" b="1" baseline="0" dirty="0"/>
              <a:t> </a:t>
            </a:r>
            <a:r>
              <a:rPr lang="en-US" b="1" baseline="0" dirty="0" err="1"/>
              <a:t>tên</a:t>
            </a:r>
            <a:r>
              <a:rPr lang="en-US" b="1" baseline="0" dirty="0"/>
              <a:t> &gt;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chuyển</a:t>
            </a:r>
            <a:r>
              <a:rPr lang="en-US" b="1" baseline="0" dirty="0"/>
              <a:t> sang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</a:t>
            </a:r>
            <a:r>
              <a:rPr lang="en-US" b="1" baseline="0" dirty="0"/>
              <a:t>, </a:t>
            </a:r>
            <a:r>
              <a:rPr lang="en-US" b="1" baseline="0" dirty="0" err="1"/>
              <a:t>mũi</a:t>
            </a:r>
            <a:r>
              <a:rPr lang="en-US" b="1" baseline="0" dirty="0"/>
              <a:t> </a:t>
            </a:r>
            <a:r>
              <a:rPr lang="en-US" b="1" baseline="0" dirty="0" err="1"/>
              <a:t>tên</a:t>
            </a:r>
            <a:r>
              <a:rPr lang="en-US" b="1" baseline="0" dirty="0"/>
              <a:t> &lt;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302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/>
              <a:t>Nhấp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phần</a:t>
            </a:r>
            <a:r>
              <a:rPr lang="en-US" b="1" baseline="0" dirty="0"/>
              <a:t> </a:t>
            </a:r>
            <a:r>
              <a:rPr lang="en-US" b="1" baseline="0" dirty="0" err="1"/>
              <a:t>đất</a:t>
            </a:r>
            <a:r>
              <a:rPr lang="en-US" b="1" baseline="0" dirty="0"/>
              <a:t> (</a:t>
            </a:r>
            <a:r>
              <a:rPr lang="en-US" b="1" baseline="0" dirty="0" err="1"/>
              <a:t>chữ</a:t>
            </a:r>
            <a:r>
              <a:rPr lang="en-US" b="1" baseline="0" dirty="0"/>
              <a:t> A, B, C, D)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. </a:t>
            </a:r>
            <a:r>
              <a:rPr lang="en-US" b="1" baseline="0" dirty="0" err="1"/>
              <a:t>Nhấp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mũi</a:t>
            </a:r>
            <a:r>
              <a:rPr lang="en-US" b="1" baseline="0" dirty="0"/>
              <a:t> </a:t>
            </a:r>
            <a:r>
              <a:rPr lang="en-US" b="1" baseline="0" dirty="0" err="1"/>
              <a:t>tên</a:t>
            </a:r>
            <a:r>
              <a:rPr lang="en-US" b="1" baseline="0" dirty="0"/>
              <a:t> &gt;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chuyển</a:t>
            </a:r>
            <a:r>
              <a:rPr lang="en-US" b="1" baseline="0" dirty="0"/>
              <a:t> sang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</a:t>
            </a:r>
            <a:r>
              <a:rPr lang="en-US" b="1" baseline="0" dirty="0"/>
              <a:t>, </a:t>
            </a:r>
            <a:r>
              <a:rPr lang="en-US" b="1" baseline="0" dirty="0" err="1"/>
              <a:t>mũi</a:t>
            </a:r>
            <a:r>
              <a:rPr lang="en-US" b="1" baseline="0" dirty="0"/>
              <a:t> </a:t>
            </a:r>
            <a:r>
              <a:rPr lang="en-US" b="1" baseline="0" dirty="0" err="1"/>
              <a:t>tên</a:t>
            </a:r>
            <a:r>
              <a:rPr lang="en-US" b="1" baseline="0" dirty="0"/>
              <a:t> &lt;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7317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video.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176384E-8BE3-45E5-BB12-B7714E331EB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423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D2230D-6849-43D5-9C7A-62A81DF0213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Arial"/>
                <a:sym typeface="Arial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43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7FF94B2A-DBBF-4DD1-863B-375FB1B1BC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2776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FC646C2-036D-4F9C-AEB5-3FD60390AD4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535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12D52A2-018B-4BC0-B6F7-9D33AF55FB6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20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541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353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38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845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3C39D9B-1707-4BC2-A8DF-A9A95A2D1DDF}" type="datetimeFigureOut">
              <a:rPr lang="en-US" smtClean="0"/>
              <a:pPr defTabSz="914377">
                <a:defRPr/>
              </a:pPr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E4F7387-1A44-43D0-A42C-0F5D255AB470}" type="slidenum">
              <a:rPr lang="en-US" smtClean="0"/>
              <a:pPr defTabSz="914377"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52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6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4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49C4C1F2-FBE5-491A-9A50-1A90ABC517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8737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6C8E-1F6B-4FEE-BCBD-E5A51BF14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613C04-5F43-411B-859E-8A06F31E7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FF6CE-82FD-423C-9D02-1398BF14F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CEF0D-22BA-4E2C-9C2F-B8D2CA7C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6D6C7-4A04-4498-89BF-79375CE7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67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4F5A6-CC82-41F8-BCDC-32BF0182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D8BEC-BF3F-449E-BEF7-54AB1BFD8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EDEFB-1F46-49A9-9634-6675F66D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A57E-E858-45C0-BA96-B2A40313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82954-E165-4F4C-ADAB-25AA8A6B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18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BB34-71C5-4894-9F50-CDB66E78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16D2-6BEF-4586-96A6-9BAA07C62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87AD9-FFCB-4F6A-A568-DF32BFD01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69AE7-02C6-43F9-A8B7-8A90981F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69FD9-ECB6-4146-9244-C5066F02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30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79E69-A6C5-49B2-8496-4A8CF016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EB16F-602A-4854-974D-6FD89E03A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C5B19-81C1-42B1-B0DB-FD17CE54B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56EC9-806C-4511-A184-A2E1A832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BE9F1-F32C-436A-B2F0-B5BEE70C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C92CB-4D28-458F-AFD7-F7BFAFF6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0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082E781-7D61-46D5-B26A-79372741B2D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0612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5E818-D7A8-41F0-8A8A-BFAD168D4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9242-592C-44F6-AC40-D9CEC6084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3657E-8D8C-4BC8-8E9E-EC552751C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B258C-2FA0-4F4B-BAA4-18EF0B96B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85D4F5-D70A-4A5C-8B54-6A3339662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F57B9-E1D3-4C3E-BDAA-ED4F8327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F5461-9623-4124-BA75-E7BEB5C2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073540-1644-4CB4-90DE-453ABA5F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48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DB20A-09D6-4A26-9B03-72627456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79833B-343B-4B37-9F6B-5178662B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DD89B-3665-4B26-AEE7-B0CA6A1D2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322C8-7C33-4CE3-AE84-EEFEAD57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0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407F06-2B3C-4ECF-8A03-A07699F8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412F30-C1CD-4822-9E02-8AB36C73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64E6A-B6DA-4B03-9BB8-478DECA4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07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F34C-61E3-4E19-95FB-CCC64E1E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15B7E-58CB-4975-ADAF-8579CD369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EB733-0574-4682-A0A8-0B8F728C2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9A8E3-E8A3-4EE4-B981-05D71ADC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64789-D8BC-479F-9BB2-BAB2A9F7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AE1AE-8312-4D43-8BF6-3257E50E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16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F44E-F615-4775-8DAA-CC0FDD5D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81ACCF-4F99-45D9-9408-A21537B04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929D4-446E-40EF-BF23-E8D66D976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ED40C-79CC-409F-83DF-7CD7D4A7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F2AFF-40AD-4B91-AED9-5A71EC307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8CD9A-8D48-4FBA-BFF9-5113A984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48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1C32-0B5C-40B3-9462-9A6AF3EC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31F18-5B58-4CF6-A19D-F4E2350E5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9081C-1BB6-4B59-98CE-57F9A459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29DB9-7F47-447B-BE5E-20E51F7E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22B52-844C-4AA9-AB0A-3AB6C8C2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5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95B60A-0CCD-49F7-8EAC-DA148AF01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C34A26-7F48-422B-B196-E8EDFA596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CBEEE-2E39-43CD-8636-662DEE80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988AA-F529-405D-8B41-E50E73EA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1B95-8F0D-48DB-B725-21BC1B97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86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1" y="4892040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401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40" y="-182880"/>
            <a:ext cx="3017167" cy="63893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40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4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C826A9E-E7CE-472C-8F2D-C6EB9DEC621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548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4C37169-0584-468C-8A0C-FF9C07D3442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295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59E0DA-917A-4A7F-89A4-FBE3C8FA76B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611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A6131C8-A765-46B1-9093-F74BCB8345D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782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4F8D2B9F-1DF0-44C3-9000-EA8FDD5A58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112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B0A25ED-6932-4F2F-AECD-CDF8D7D7C44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289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1640C19-C79B-4AF1-A5B3-87AABB1A719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Giáo viên: Đoàn Ngọc Dũng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657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8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60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6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8641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8563" y="5974187"/>
            <a:ext cx="12192000" cy="8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4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2419" rtl="0" fontAlgn="base">
        <a:spcBef>
          <a:spcPct val="0"/>
        </a:spcBef>
        <a:spcAft>
          <a:spcPct val="0"/>
        </a:spcAft>
        <a:defRPr sz="589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2419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1212419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1212419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1212419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573360" algn="ctr" defTabSz="1212419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1146721" algn="ctr" defTabSz="1212419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720081" algn="ctr" defTabSz="1212419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2293441" algn="ctr" defTabSz="1212419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453910" indent="-453910" algn="l" defTabSz="1212419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1pPr>
      <a:lvl2pPr marL="985463" indent="-378259" algn="l" defTabSz="1212419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763" kern="1200">
          <a:solidFill>
            <a:schemeClr val="tx1"/>
          </a:solidFill>
          <a:latin typeface="+mn-lt"/>
          <a:ea typeface="+mn-ea"/>
          <a:cs typeface="+mn-cs"/>
        </a:defRPr>
      </a:lvl2pPr>
      <a:lvl3pPr marL="1517015" indent="-302607" algn="l" defTabSz="1212419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135" kern="1200">
          <a:solidFill>
            <a:schemeClr val="tx1"/>
          </a:solidFill>
          <a:latin typeface="+mn-lt"/>
          <a:ea typeface="+mn-ea"/>
          <a:cs typeface="+mn-cs"/>
        </a:defRPr>
      </a:lvl3pPr>
      <a:lvl4pPr marL="2122230" indent="-302607" algn="l" defTabSz="1212419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635" kern="1200">
          <a:solidFill>
            <a:schemeClr val="tx1"/>
          </a:solidFill>
          <a:latin typeface="+mn-lt"/>
          <a:ea typeface="+mn-ea"/>
          <a:cs typeface="+mn-cs"/>
        </a:defRPr>
      </a:lvl4pPr>
      <a:lvl5pPr marL="2729434" indent="-302607" algn="l" defTabSz="1212419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35" kern="1200">
          <a:solidFill>
            <a:schemeClr val="tx1"/>
          </a:solidFill>
          <a:latin typeface="+mn-lt"/>
          <a:ea typeface="+mn-ea"/>
          <a:cs typeface="+mn-cs"/>
        </a:defRPr>
      </a:lvl5pPr>
      <a:lvl6pPr marL="3337645" indent="-303422" algn="l" defTabSz="1213688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6pPr>
      <a:lvl7pPr marL="3944488" indent="-303422" algn="l" defTabSz="1213688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7pPr>
      <a:lvl8pPr marL="4551333" indent="-303422" algn="l" defTabSz="1213688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8pPr>
      <a:lvl9pPr marL="5158178" indent="-303422" algn="l" defTabSz="1213688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688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1pPr>
      <a:lvl2pPr marL="606843" algn="l" defTabSz="1213688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688" algn="l" defTabSz="1213688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3pPr>
      <a:lvl4pPr marL="1820533" algn="l" defTabSz="1213688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4pPr>
      <a:lvl5pPr marL="2427378" algn="l" defTabSz="1213688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5pPr>
      <a:lvl6pPr marL="3034221" algn="l" defTabSz="1213688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6pPr>
      <a:lvl7pPr marL="3641068" algn="l" defTabSz="1213688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7pPr>
      <a:lvl8pPr marL="4247911" algn="l" defTabSz="1213688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8pPr>
      <a:lvl9pPr marL="4854756" algn="l" defTabSz="1213688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5119451" y="-15123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3/15/2023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700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4F9C1-CB80-42B2-887F-38D7D524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12CD7-2039-41FA-A773-3D7B34604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DB9AE-867C-4C3F-B204-F27439457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D018B-F8BD-43F7-98A9-2C014313C3D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C1DB2-7A1F-4006-96CF-031BA5F60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95E3-ED13-47B2-A9E4-2AF95D20E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AFCE-3889-46C6-AC7D-A973F139B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6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67.png"/><Relationship Id="rId18" Type="http://schemas.openxmlformats.org/officeDocument/2006/relationships/image" Target="../media/image71.emf"/><Relationship Id="rId3" Type="http://schemas.microsoft.com/office/2007/relationships/media" Target="../media/media7.mp4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audio" Target="../media/media6.mp3"/><Relationship Id="rId16" Type="http://schemas.openxmlformats.org/officeDocument/2006/relationships/image" Target="../media/image43.png"/><Relationship Id="rId20" Type="http://schemas.openxmlformats.org/officeDocument/2006/relationships/image" Target="../media/image73.sv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65.svg"/><Relationship Id="rId5" Type="http://schemas.microsoft.com/office/2007/relationships/media" Target="../media/media8.mp3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video" Target="../media/media7.mp4"/><Relationship Id="rId9" Type="http://schemas.openxmlformats.org/officeDocument/2006/relationships/image" Target="../media/image58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67.png"/><Relationship Id="rId17" Type="http://schemas.openxmlformats.org/officeDocument/2006/relationships/image" Target="../media/image75.png"/><Relationship Id="rId2" Type="http://schemas.openxmlformats.org/officeDocument/2006/relationships/audio" Target="../media/media6.mp3"/><Relationship Id="rId16" Type="http://schemas.openxmlformats.org/officeDocument/2006/relationships/image" Target="../media/image74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66.png"/><Relationship Id="rId5" Type="http://schemas.microsoft.com/office/2007/relationships/media" Target="../media/media8.mp3"/><Relationship Id="rId15" Type="http://schemas.openxmlformats.org/officeDocument/2006/relationships/image" Target="../media/image43.png"/><Relationship Id="rId10" Type="http://schemas.openxmlformats.org/officeDocument/2006/relationships/image" Target="../media/image65.svg"/><Relationship Id="rId19" Type="http://schemas.openxmlformats.org/officeDocument/2006/relationships/image" Target="../media/image73.svg"/><Relationship Id="rId4" Type="http://schemas.microsoft.com/office/2007/relationships/media" Target="../media/media9.mp4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microsoft.com/office/2007/relationships/media" Target="../media/media10.mp4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67.png"/><Relationship Id="rId17" Type="http://schemas.openxmlformats.org/officeDocument/2006/relationships/image" Target="../media/image77.png"/><Relationship Id="rId2" Type="http://schemas.openxmlformats.org/officeDocument/2006/relationships/audio" Target="../media/media6.mp3"/><Relationship Id="rId16" Type="http://schemas.openxmlformats.org/officeDocument/2006/relationships/image" Target="../media/image76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66.png"/><Relationship Id="rId5" Type="http://schemas.microsoft.com/office/2007/relationships/media" Target="../media/media8.mp3"/><Relationship Id="rId15" Type="http://schemas.openxmlformats.org/officeDocument/2006/relationships/image" Target="../media/image43.png"/><Relationship Id="rId10" Type="http://schemas.openxmlformats.org/officeDocument/2006/relationships/image" Target="../media/image65.svg"/><Relationship Id="rId19" Type="http://schemas.openxmlformats.org/officeDocument/2006/relationships/image" Target="../media/image73.svg"/><Relationship Id="rId4" Type="http://schemas.openxmlformats.org/officeDocument/2006/relationships/video" Target="../media/media10.mp4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0.png"/><Relationship Id="rId7" Type="http://schemas.openxmlformats.org/officeDocument/2006/relationships/image" Target="../media/image1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openxmlformats.org/officeDocument/2006/relationships/image" Target="../media/image82.png"/><Relationship Id="rId10" Type="http://schemas.openxmlformats.org/officeDocument/2006/relationships/image" Target="../media/image18.png"/><Relationship Id="rId4" Type="http://schemas.openxmlformats.org/officeDocument/2006/relationships/image" Target="../media/image81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9.emf"/><Relationship Id="rId20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4.png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9.emf"/><Relationship Id="rId20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39.emf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9.emf"/><Relationship Id="rId20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9AE4CC7-86DD-420A-88F4-C6A97DA16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32" y="3365123"/>
            <a:ext cx="6696289" cy="2745067"/>
          </a:xfrm>
          <a:prstGeom prst="rect">
            <a:avLst/>
          </a:prstGeom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3E0C77A-6AEC-4499-A294-3A89877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b="7236"/>
          <a:stretch/>
        </p:blipFill>
        <p:spPr>
          <a:xfrm>
            <a:off x="8805342" y="4728961"/>
            <a:ext cx="1437399" cy="1107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534269-D33F-40EC-A97C-74F9E4758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97186" y="1"/>
            <a:ext cx="2198255" cy="6059055"/>
          </a:xfrm>
          <a:prstGeom prst="rect">
            <a:avLst/>
          </a:prstGeom>
        </p:spPr>
      </p:pic>
      <p:pic>
        <p:nvPicPr>
          <p:cNvPr id="14" name="图片 36">
            <a:extLst>
              <a:ext uri="{FF2B5EF4-FFF2-40B4-BE49-F238E27FC236}">
                <a16:creationId xmlns:a16="http://schemas.microsoft.com/office/drawing/2014/main" id="{686FCC7B-702C-4300-B839-D8E6350BF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898" y="4986622"/>
            <a:ext cx="871957" cy="1071365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4A577B06-85D0-48D5-932E-C7AA73497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73" y="5025034"/>
            <a:ext cx="858391" cy="1107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BB229-625B-4851-87F4-549A862E1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1"/>
            <a:ext cx="2198255" cy="60590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5025034"/>
            <a:ext cx="12192000" cy="1865527"/>
            <a:chOff x="-12701" y="4506287"/>
            <a:chExt cx="12204701" cy="23517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82"/>
            <a:stretch>
              <a:fillRect/>
            </a:stretch>
          </p:blipFill>
          <p:spPr>
            <a:xfrm rot="10800000">
              <a:off x="7797800" y="4506288"/>
              <a:ext cx="4394200" cy="235171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82"/>
            <a:stretch>
              <a:fillRect/>
            </a:stretch>
          </p:blipFill>
          <p:spPr>
            <a:xfrm rot="10800000" flipH="1">
              <a:off x="3403600" y="4506289"/>
              <a:ext cx="4394200" cy="23517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54" b="46482"/>
            <a:stretch>
              <a:fillRect/>
            </a:stretch>
          </p:blipFill>
          <p:spPr>
            <a:xfrm rot="10800000">
              <a:off x="-12701" y="4506287"/>
              <a:ext cx="3416299" cy="2351711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13C60BD-9D9E-477F-B064-B7084684EB78}"/>
              </a:ext>
            </a:extLst>
          </p:cNvPr>
          <p:cNvSpPr txBox="1"/>
          <p:nvPr/>
        </p:nvSpPr>
        <p:spPr>
          <a:xfrm>
            <a:off x="3677291" y="233062"/>
            <a:ext cx="483741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24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LĨNH NAM</a:t>
            </a:r>
            <a:endParaRPr lang="en-US" sz="24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C67F11-628D-4DA0-A7EE-D1D1FD73E8CF}"/>
              </a:ext>
            </a:extLst>
          </p:cNvPr>
          <p:cNvSpPr txBox="1"/>
          <p:nvPr/>
        </p:nvSpPr>
        <p:spPr>
          <a:xfrm>
            <a:off x="575185" y="1816965"/>
            <a:ext cx="11041627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iCiel Pacifico" panose="02000000000000000000" pitchFamily="2" charset="0"/>
                <a:cs typeface="Times New Roman" panose="02020603050405020304" pitchFamily="18" charset="0"/>
                <a:sym typeface="Arial"/>
              </a:rPr>
              <a:t>Chào mừng các thầy cô về dự giờ môn Tin học</a:t>
            </a:r>
          </a:p>
          <a:p>
            <a:pPr algn="ctr" defTabSz="914377">
              <a:defRPr/>
            </a:pPr>
            <a:endParaRPr lang="en-US" sz="2400" b="1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iCiel Pacifico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algn="ctr" defTabSz="914377">
              <a:defRPr/>
            </a:pPr>
            <a:r>
              <a:rPr lang="en-US" sz="280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thể lớp 5A2 </a:t>
            </a:r>
          </a:p>
          <a:p>
            <a:pPr algn="ctr" defTabSz="914377">
              <a:defRPr/>
            </a:pPr>
            <a:r>
              <a:rPr lang="en-US" sz="280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Giáo viên: Đoàn Ngọc Dũng</a:t>
            </a:r>
          </a:p>
        </p:txBody>
      </p:sp>
      <p:pic>
        <p:nvPicPr>
          <p:cNvPr id="22" name="图片 22">
            <a:extLst>
              <a:ext uri="{FF2B5EF4-FFF2-40B4-BE49-F238E27FC236}">
                <a16:creationId xmlns:a16="http://schemas.microsoft.com/office/drawing/2014/main" id="{8819830D-0EE6-4B83-8E20-DA86C16B51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2" y="5276707"/>
            <a:ext cx="1761305" cy="1342195"/>
          </a:xfrm>
          <a:prstGeom prst="rect">
            <a:avLst/>
          </a:prstGeom>
        </p:spPr>
      </p:pic>
      <p:pic>
        <p:nvPicPr>
          <p:cNvPr id="23" name="图片 95">
            <a:extLst>
              <a:ext uri="{FF2B5EF4-FFF2-40B4-BE49-F238E27FC236}">
                <a16:creationId xmlns:a16="http://schemas.microsoft.com/office/drawing/2014/main" id="{22AD454A-00AA-4868-B25E-9E27CA8125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07" y="4627537"/>
            <a:ext cx="1918639" cy="1789535"/>
          </a:xfrm>
          <a:prstGeom prst="rect">
            <a:avLst/>
          </a:prstGeom>
        </p:spPr>
      </p:pic>
      <p:pic>
        <p:nvPicPr>
          <p:cNvPr id="24" name="图片 18">
            <a:extLst>
              <a:ext uri="{FF2B5EF4-FFF2-40B4-BE49-F238E27FC236}">
                <a16:creationId xmlns:a16="http://schemas.microsoft.com/office/drawing/2014/main" id="{CBEDDA5D-1EC4-4C3D-818D-58A845025A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96" y="5081203"/>
            <a:ext cx="1241483" cy="1182427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1971A5FC-976B-41CA-8E2C-C34FA28FFC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2" y="4089215"/>
            <a:ext cx="642543" cy="897407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9D66F27D-ADF2-4EF1-B8A9-6D0BBDEF2E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35" y="3757939"/>
            <a:ext cx="738925" cy="1032019"/>
          </a:xfrm>
          <a:prstGeom prst="rect">
            <a:avLst/>
          </a:prstGeom>
        </p:spPr>
      </p:pic>
      <p:pic>
        <p:nvPicPr>
          <p:cNvPr id="27" name="图片 19" descr="5c0707e4d83e845cf67947f493351bf1">
            <a:extLst>
              <a:ext uri="{FF2B5EF4-FFF2-40B4-BE49-F238E27FC236}">
                <a16:creationId xmlns:a16="http://schemas.microsoft.com/office/drawing/2014/main" id="{381311D0-CE6E-4164-A7D8-47875BF512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7483" y="4734393"/>
            <a:ext cx="3281272" cy="1919423"/>
          </a:xfrm>
          <a:prstGeom prst="rect">
            <a:avLst/>
          </a:prstGeom>
        </p:spPr>
      </p:pic>
      <p:pic>
        <p:nvPicPr>
          <p:cNvPr id="28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6643CF30-13DE-404B-9759-48B7A22B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70" y="5454621"/>
            <a:ext cx="2618247" cy="140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39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39E7D-B1CF-4D4E-B49B-7B277340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1EFE-68CA-47E2-8AE8-AA59897BFA16}"/>
              </a:ext>
            </a:extLst>
          </p:cNvPr>
          <p:cNvSpPr txBox="1"/>
          <p:nvPr/>
        </p:nvSpPr>
        <p:spPr>
          <a:xfrm>
            <a:off x="517236" y="116030"/>
            <a:ext cx="11111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highlight>
                  <a:srgbClr val="FFFF00"/>
                </a:highlight>
              </a:rPr>
              <a:t>Video hướng dẫn vẽ 6 hình tròn</a:t>
            </a:r>
          </a:p>
        </p:txBody>
      </p:sp>
      <p:pic>
        <p:nvPicPr>
          <p:cNvPr id="4" name="Tuan 26 chuyen de">
            <a:hlinkClick r:id="" action="ppaction://media"/>
            <a:extLst>
              <a:ext uri="{FF2B5EF4-FFF2-40B4-BE49-F238E27FC236}">
                <a16:creationId xmlns:a16="http://schemas.microsoft.com/office/drawing/2014/main" id="{85E2493D-738D-46CF-B03E-1D5582EEDC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2475.8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18" y="639250"/>
            <a:ext cx="108712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1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E63E9B-EB3A-436E-8232-3CFF3241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2DCF257-AC62-44BC-9DD1-9AF76A28A51E}"/>
              </a:ext>
            </a:extLst>
          </p:cNvPr>
          <p:cNvSpPr txBox="1">
            <a:spLocks/>
          </p:cNvSpPr>
          <p:nvPr/>
        </p:nvSpPr>
        <p:spPr>
          <a:xfrm>
            <a:off x="483705" y="406400"/>
            <a:ext cx="11246479" cy="609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377">
              <a:buNone/>
            </a:pPr>
            <a:r>
              <a:rPr lang="en-US" sz="3200" b="1">
                <a:solidFill>
                  <a:srgbClr val="C00000"/>
                </a:solidFill>
                <a:latin typeface="Times New Roman"/>
                <a:sym typeface="Wingdings" panose="05000000000000000000" pitchFamily="2" charset="2"/>
              </a:rPr>
              <a:t>B. Hoạt động thực hành</a:t>
            </a:r>
          </a:p>
          <a:p>
            <a:pPr marL="0" indent="0" defTabSz="914377">
              <a:buNone/>
            </a:pPr>
            <a:r>
              <a:rPr lang="en-US">
                <a:solidFill>
                  <a:srgbClr val="C00000"/>
                </a:solidFill>
                <a:latin typeface="Times New Roman"/>
                <a:cs typeface="Arial"/>
                <a:sym typeface="Arial"/>
              </a:rPr>
              <a:t>2. Viết thủ tục Lucgiac để vẽ hình đa giác 6 cạnh:</a:t>
            </a: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1A9C7-4B3F-45A2-B1EF-AFD044E8C89E}"/>
              </a:ext>
            </a:extLst>
          </p:cNvPr>
          <p:cNvSpPr txBox="1"/>
          <p:nvPr/>
        </p:nvSpPr>
        <p:spPr>
          <a:xfrm>
            <a:off x="1579419" y="4686518"/>
            <a:ext cx="10437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>
                <a:solidFill>
                  <a:srgbClr val="0070C0"/>
                </a:solidFill>
                <a:cs typeface="Arial"/>
                <a:sym typeface="Arial"/>
              </a:rPr>
              <a:t>TO LUCGIAC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cs typeface="Arial"/>
                <a:sym typeface="Arial"/>
              </a:rPr>
              <a:t>     	CS SETPENCOLOR 4 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cs typeface="Arial"/>
                <a:sym typeface="Arial"/>
              </a:rPr>
              <a:t>	REPEAT 6[FD 100 RT 60]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cs typeface="Arial"/>
                <a:sym typeface="Arial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C4848-79EC-4496-96ED-24A5C3122F37}"/>
              </a:ext>
            </a:extLst>
          </p:cNvPr>
          <p:cNvSpPr txBox="1"/>
          <p:nvPr/>
        </p:nvSpPr>
        <p:spPr>
          <a:xfrm>
            <a:off x="1487056" y="4816296"/>
            <a:ext cx="101242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89CB8-5938-4718-9CDF-D4DF4C8F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471" y="1"/>
            <a:ext cx="924530" cy="96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1A3411-6010-4018-AAB6-CBF49DEB5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631" y="1537356"/>
            <a:ext cx="3030737" cy="293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39E7D-B1CF-4D4E-B49B-7B277340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1EFE-68CA-47E2-8AE8-AA59897BFA16}"/>
              </a:ext>
            </a:extLst>
          </p:cNvPr>
          <p:cNvSpPr txBox="1"/>
          <p:nvPr/>
        </p:nvSpPr>
        <p:spPr>
          <a:xfrm>
            <a:off x="517236" y="116030"/>
            <a:ext cx="11111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highlight>
                  <a:srgbClr val="FFFF00"/>
                </a:highlight>
              </a:rPr>
              <a:t>Video hướng dẫn vẽ hình lục giác (lucgiac)</a:t>
            </a:r>
          </a:p>
        </p:txBody>
      </p:sp>
      <p:pic>
        <p:nvPicPr>
          <p:cNvPr id="4" name="Tuan 26 chuyen de">
            <a:hlinkClick r:id="" action="ppaction://media"/>
            <a:extLst>
              <a:ext uri="{FF2B5EF4-FFF2-40B4-BE49-F238E27FC236}">
                <a16:creationId xmlns:a16="http://schemas.microsoft.com/office/drawing/2014/main" id="{85E2493D-738D-46CF-B03E-1D5582EEDC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076" end="74099.8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18" y="639250"/>
            <a:ext cx="108712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E63E9B-EB3A-436E-8232-3CFF3241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2DCF257-AC62-44BC-9DD1-9AF76A28A51E}"/>
              </a:ext>
            </a:extLst>
          </p:cNvPr>
          <p:cNvSpPr txBox="1">
            <a:spLocks/>
          </p:cNvSpPr>
          <p:nvPr/>
        </p:nvSpPr>
        <p:spPr>
          <a:xfrm>
            <a:off x="483705" y="406400"/>
            <a:ext cx="11246479" cy="609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377">
              <a:buNone/>
            </a:pPr>
            <a:r>
              <a:rPr lang="en-US" sz="3200" b="1">
                <a:solidFill>
                  <a:srgbClr val="C00000"/>
                </a:solidFill>
                <a:latin typeface="Times New Roman"/>
                <a:sym typeface="Wingdings" panose="05000000000000000000" pitchFamily="2" charset="2"/>
              </a:rPr>
              <a:t>B. Hoạt động thực hành</a:t>
            </a:r>
          </a:p>
          <a:p>
            <a:pPr marL="0" indent="0" defTabSz="914377">
              <a:buNone/>
            </a:pPr>
            <a:r>
              <a:rPr lang="en-US" sz="2800">
                <a:solidFill>
                  <a:srgbClr val="C00000"/>
                </a:solidFill>
                <a:latin typeface="Times New Roman"/>
                <a:cs typeface="Arial"/>
                <a:sym typeface="Arial"/>
              </a:rPr>
              <a:t>3. Sử dụng thủ tục Lucgiac để viết thủ tục Lucgiac1:</a:t>
            </a: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1A9C7-4B3F-45A2-B1EF-AFD044E8C89E}"/>
              </a:ext>
            </a:extLst>
          </p:cNvPr>
          <p:cNvSpPr txBox="1"/>
          <p:nvPr/>
        </p:nvSpPr>
        <p:spPr>
          <a:xfrm>
            <a:off x="1579419" y="4686518"/>
            <a:ext cx="10437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>
                <a:solidFill>
                  <a:srgbClr val="0070C0"/>
                </a:solidFill>
                <a:cs typeface="Arial"/>
                <a:sym typeface="Arial"/>
              </a:rPr>
              <a:t>TO LUCGIAC1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cs typeface="Arial"/>
                <a:sym typeface="Arial"/>
              </a:rPr>
              <a:t>     CS REPEAT 8[LUCGIAC RT 360/8]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cs typeface="Arial"/>
                <a:sym typeface="Arial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C4848-79EC-4496-96ED-24A5C3122F37}"/>
              </a:ext>
            </a:extLst>
          </p:cNvPr>
          <p:cNvSpPr txBox="1"/>
          <p:nvPr/>
        </p:nvSpPr>
        <p:spPr>
          <a:xfrm>
            <a:off x="1514764" y="4796056"/>
            <a:ext cx="10124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89CB8-5938-4718-9CDF-D4DF4C8F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471" y="1"/>
            <a:ext cx="924530" cy="960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A16D47-2733-454F-A2A1-BA829994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986" y="1529580"/>
            <a:ext cx="3103916" cy="30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3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39E7D-B1CF-4D4E-B49B-7B277340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1EFE-68CA-47E2-8AE8-AA59897BFA16}"/>
              </a:ext>
            </a:extLst>
          </p:cNvPr>
          <p:cNvSpPr txBox="1"/>
          <p:nvPr/>
        </p:nvSpPr>
        <p:spPr>
          <a:xfrm>
            <a:off x="517236" y="116030"/>
            <a:ext cx="11111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highlight>
                  <a:srgbClr val="FFFF00"/>
                </a:highlight>
              </a:rPr>
              <a:t>Video hướng dẫn vẽ 8 hình lục giác dựa vào thủ tục lucgiac (lucgiac1)</a:t>
            </a:r>
          </a:p>
        </p:txBody>
      </p:sp>
      <p:pic>
        <p:nvPicPr>
          <p:cNvPr id="4" name="Tuan 26 chuyen de">
            <a:hlinkClick r:id="" action="ppaction://media"/>
            <a:extLst>
              <a:ext uri="{FF2B5EF4-FFF2-40B4-BE49-F238E27FC236}">
                <a16:creationId xmlns:a16="http://schemas.microsoft.com/office/drawing/2014/main" id="{85E2493D-738D-46CF-B03E-1D5582EEDC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986" end="38286.8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18" y="639250"/>
            <a:ext cx="108712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E63E9B-EB3A-436E-8232-3CFF3241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2DCF257-AC62-44BC-9DD1-9AF76A28A51E}"/>
              </a:ext>
            </a:extLst>
          </p:cNvPr>
          <p:cNvSpPr txBox="1">
            <a:spLocks/>
          </p:cNvSpPr>
          <p:nvPr/>
        </p:nvSpPr>
        <p:spPr>
          <a:xfrm>
            <a:off x="483705" y="406400"/>
            <a:ext cx="11246479" cy="609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377">
              <a:buNone/>
            </a:pPr>
            <a:r>
              <a:rPr lang="en-US" sz="3200" b="1">
                <a:solidFill>
                  <a:srgbClr val="C00000"/>
                </a:solidFill>
                <a:latin typeface="Times New Roman"/>
                <a:sym typeface="Wingdings" panose="05000000000000000000" pitchFamily="2" charset="2"/>
              </a:rPr>
              <a:t>C. HOẠT ĐỘNG ỨNG DỤNG, MỞ RỘNG</a:t>
            </a:r>
          </a:p>
          <a:p>
            <a:pPr marL="0" lvl="1" indent="0" algn="just" defTabSz="914377">
              <a:buNone/>
            </a:pPr>
            <a:r>
              <a:rPr lang="en-US" sz="2800">
                <a:solidFill>
                  <a:srgbClr val="C00000"/>
                </a:solidFill>
                <a:latin typeface="Times New Roman"/>
                <a:sym typeface="Wingdings" panose="05000000000000000000" pitchFamily="2" charset="2"/>
              </a:rPr>
              <a:t>Sử dụng thủ tục Lucgiac để viết thủ thục Lucgiac2 tạo nên mẫu trang trí:</a:t>
            </a:r>
          </a:p>
          <a:p>
            <a:pPr marL="57149" indent="0" algn="just" defTabSz="914377">
              <a:buNone/>
            </a:pPr>
            <a:endParaRPr lang="en-US" sz="26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C4848-79EC-4496-96ED-24A5C3122F37}"/>
              </a:ext>
            </a:extLst>
          </p:cNvPr>
          <p:cNvSpPr txBox="1"/>
          <p:nvPr/>
        </p:nvSpPr>
        <p:spPr>
          <a:xfrm>
            <a:off x="1440872" y="5064665"/>
            <a:ext cx="10252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3B9FE-A1A0-4BD8-9E09-C33B74DBC854}"/>
              </a:ext>
            </a:extLst>
          </p:cNvPr>
          <p:cNvSpPr txBox="1"/>
          <p:nvPr/>
        </p:nvSpPr>
        <p:spPr>
          <a:xfrm>
            <a:off x="1540163" y="5011925"/>
            <a:ext cx="8356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>
                <a:solidFill>
                  <a:srgbClr val="0070C0"/>
                </a:solidFill>
                <a:latin typeface="Times New Roman"/>
                <a:cs typeface="Arial"/>
                <a:sym typeface="Arial"/>
              </a:rPr>
              <a:t>TO LUCGIAC2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latin typeface="Times New Roman"/>
                <a:cs typeface="Arial"/>
                <a:sym typeface="Arial"/>
              </a:rPr>
              <a:t>	REPEAT 16[LUCGIAC RT 360/16]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latin typeface="Times New Roman"/>
                <a:cs typeface="Arial"/>
                <a:sym typeface="Arial"/>
              </a:rPr>
              <a:t>END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4062D4-52BD-4682-9AFC-3C48CA619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472" y="0"/>
            <a:ext cx="997527" cy="1038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810095-3F3E-4656-A161-205811B30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292" y="1368367"/>
            <a:ext cx="3795415" cy="3516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57401E-CFDD-4C44-99D7-8E998E6F3328}"/>
              </a:ext>
            </a:extLst>
          </p:cNvPr>
          <p:cNvSpPr txBox="1"/>
          <p:nvPr/>
        </p:nvSpPr>
        <p:spPr>
          <a:xfrm>
            <a:off x="7860147" y="3345463"/>
            <a:ext cx="5252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>
                <a:solidFill>
                  <a:srgbClr val="FF0000"/>
                </a:solidFill>
                <a:highlight>
                  <a:srgbClr val="FFFF00"/>
                </a:highlight>
                <a:cs typeface="Arial"/>
                <a:sym typeface="Arial"/>
              </a:rPr>
              <a:t>TO LUCGIAC</a:t>
            </a:r>
          </a:p>
          <a:p>
            <a:pPr defTabSz="914377"/>
            <a:r>
              <a:rPr lang="en-US" sz="2400">
                <a:solidFill>
                  <a:srgbClr val="FF0000"/>
                </a:solidFill>
                <a:highlight>
                  <a:srgbClr val="FFFF00"/>
                </a:highlight>
                <a:cs typeface="Arial"/>
                <a:sym typeface="Arial"/>
              </a:rPr>
              <a:t>     	CS SETPENCOLOR </a:t>
            </a:r>
            <a:r>
              <a:rPr lang="en-US" sz="2400" b="1">
                <a:solidFill>
                  <a:srgbClr val="FF0000"/>
                </a:solidFill>
                <a:highlight>
                  <a:srgbClr val="FFFF00"/>
                </a:highlight>
                <a:cs typeface="Arial"/>
                <a:sym typeface="Arial"/>
              </a:rPr>
              <a:t>1</a:t>
            </a:r>
            <a:r>
              <a:rPr lang="en-US" sz="2400">
                <a:solidFill>
                  <a:srgbClr val="FF0000"/>
                </a:solidFill>
                <a:highlight>
                  <a:srgbClr val="FFFF00"/>
                </a:highlight>
                <a:cs typeface="Arial"/>
                <a:sym typeface="Arial"/>
              </a:rPr>
              <a:t> </a:t>
            </a:r>
          </a:p>
          <a:p>
            <a:pPr defTabSz="914377"/>
            <a:r>
              <a:rPr lang="en-US" sz="2400">
                <a:solidFill>
                  <a:srgbClr val="FF0000"/>
                </a:solidFill>
                <a:highlight>
                  <a:srgbClr val="FFFF00"/>
                </a:highlight>
                <a:cs typeface="Arial"/>
                <a:sym typeface="Arial"/>
              </a:rPr>
              <a:t>	REPEAT 6[FD 100 RT 60]</a:t>
            </a:r>
          </a:p>
          <a:p>
            <a:pPr defTabSz="914377"/>
            <a:r>
              <a:rPr lang="en-US" sz="2400">
                <a:solidFill>
                  <a:srgbClr val="FF0000"/>
                </a:solidFill>
                <a:highlight>
                  <a:srgbClr val="FFFF00"/>
                </a:highlight>
                <a:cs typeface="Arial"/>
                <a:sym typeface="Arial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6940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39E7D-B1CF-4D4E-B49B-7B277340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1EFE-68CA-47E2-8AE8-AA59897BFA16}"/>
              </a:ext>
            </a:extLst>
          </p:cNvPr>
          <p:cNvSpPr txBox="1"/>
          <p:nvPr/>
        </p:nvSpPr>
        <p:spPr>
          <a:xfrm>
            <a:off x="517236" y="116030"/>
            <a:ext cx="11111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highlight>
                  <a:srgbClr val="FFFF00"/>
                </a:highlight>
              </a:rPr>
              <a:t>Video hướng dẫn vẽ 16 hình lục giác màu xanh da trời (lucgiac2)</a:t>
            </a:r>
          </a:p>
        </p:txBody>
      </p:sp>
      <p:pic>
        <p:nvPicPr>
          <p:cNvPr id="4" name="Tuan 26 chuyen de">
            <a:hlinkClick r:id="" action="ppaction://media"/>
            <a:extLst>
              <a:ext uri="{FF2B5EF4-FFF2-40B4-BE49-F238E27FC236}">
                <a16:creationId xmlns:a16="http://schemas.microsoft.com/office/drawing/2014/main" id="{85E2493D-738D-46CF-B03E-1D5582EEDC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6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18" y="639250"/>
            <a:ext cx="108712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8" y="510540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>
                <a:solidFill>
                  <a:prstClr val="white"/>
                </a:solidFill>
                <a:latin typeface="#9Slide02 Noi dung dai"/>
                <a:sym typeface="Arial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1" y="953626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1"/>
            <a:ext cx="5657579" cy="5913633"/>
          </a:xfrm>
          <a:prstGeom prst="rect">
            <a:avLst/>
          </a:prstGeom>
        </p:spPr>
      </p:pic>
      <p:pic>
        <p:nvPicPr>
          <p:cNvPr id="6" name="Media1">
            <a:hlinkClick r:id="" action="ppaction://media"/>
            <a:extLst>
              <a:ext uri="{FF2B5EF4-FFF2-40B4-BE49-F238E27FC236}">
                <a16:creationId xmlns:a16="http://schemas.microsoft.com/office/drawing/2014/main" id="{E5474601-3CA6-62A7-486C-C563FD8B3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4483" y="762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1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5" y="556476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9" y="810427"/>
              <a:ext cx="2308905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4800">
                  <a:solidFill>
                    <a:prstClr val="white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7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1" y="5251689"/>
            <a:ext cx="1533887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5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074162" y="1945686"/>
            <a:ext cx="8043677" cy="28634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trắc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nghiệm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algn="ctr" defTabSz="1219170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</a:t>
            </a:r>
            <a:b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KÉO - BÚA - BAO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b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được!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422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1" y="990601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58338" y="579642"/>
            <a:ext cx="7618525" cy="1386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 thay đổi màu nét vẽ là xanh da trời (blue) em dùng câu lệnh nào?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SetPenColor 0</a:t>
              </a:r>
              <a:endParaRPr lang="en-US" sz="26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SetPenColor 1</a:t>
              </a:r>
              <a:endParaRPr lang="en-US" sz="26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SetPenColor 2</a:t>
              </a:r>
              <a:endParaRPr lang="en-US" sz="26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2525823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5456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7761" y="3332201"/>
            <a:ext cx="15901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4536F9B3-FE1A-4AAF-A3FB-095DCBF77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694567" y="2809136"/>
            <a:ext cx="850123" cy="757381"/>
          </a:xfrm>
          <a:prstGeom prst="rect">
            <a:avLst/>
          </a:prstGeom>
        </p:spPr>
      </p:pic>
      <p:pic>
        <p:nvPicPr>
          <p:cNvPr id="31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D1C852-464B-30B9-7582-4F9DE609C2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36F3A3D4-50ED-8BB4-87DE-725493105C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704611" y="5835160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09902" y="1633689"/>
            <a:ext cx="8386617" cy="3834843"/>
            <a:chOff x="6629500" y="1950732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9500" y="1950732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82767" y="2556621"/>
              <a:ext cx="2807418" cy="105966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457189">
                <a:lnSpc>
                  <a:spcPct val="100000"/>
                </a:lnSpc>
                <a:defRPr/>
              </a:pPr>
              <a:r>
                <a:rPr lang="en-US" altLang="zh-CN" sz="7200" b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Arial"/>
                </a:rPr>
                <a:t>Khởi động</a:t>
              </a:r>
              <a:endParaRPr lang="zh-CN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" y="2440513"/>
            <a:ext cx="2748745" cy="4133035"/>
          </a:xfrm>
          <a:prstGeom prst="rect">
            <a:avLst/>
          </a:prstGeom>
        </p:spPr>
      </p:pic>
      <p:pic>
        <p:nvPicPr>
          <p:cNvPr id="6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08780"/>
            <a:ext cx="12192000" cy="2377443"/>
          </a:xfrm>
          <a:prstGeom prst="rect">
            <a:avLst/>
          </a:prstGeom>
        </p:spPr>
      </p:pic>
      <p:pic>
        <p:nvPicPr>
          <p:cNvPr id="8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8" y="1633689"/>
            <a:ext cx="1892507" cy="958803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0" y="215050"/>
            <a:ext cx="1855631" cy="2164903"/>
          </a:xfrm>
          <a:prstGeom prst="rect">
            <a:avLst/>
          </a:prstGeom>
        </p:spPr>
      </p:pic>
      <p:pic>
        <p:nvPicPr>
          <p:cNvPr id="10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41" y="2511"/>
            <a:ext cx="1676755" cy="2152651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845" y="317220"/>
            <a:ext cx="1503363" cy="7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25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1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6160" y="564193"/>
            <a:ext cx="7900845" cy="1386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 vẽ hình vuông màu hồng (Pink), em thấy câu lệnh nào sau đây đúng?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SetPenColor 5 Repeat 4[FD 100 RT 90] </a:t>
              </a:r>
              <a:endParaRPr lang="en-US" sz="26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SetPenColor 6 Repeat 4[FD 100 RT 90] </a:t>
              </a:r>
              <a:endParaRPr lang="en-US" sz="26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SetPenColor 5 Repeat 5[FD 100 RT 360/5] </a:t>
              </a:r>
              <a:endParaRPr lang="en-US" sz="26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6"/>
          <a:srcRect l="205" r="205"/>
          <a:stretch>
            <a:fillRect/>
          </a:stretch>
        </p:blipFill>
        <p:spPr>
          <a:xfrm>
            <a:off x="2525822" y="7443477"/>
            <a:ext cx="7140359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10" y="9192881"/>
            <a:ext cx="5767583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2C800E0-7188-AC4A-F4F2-7A528F64B0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84677" y="4336338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48499A2-B5E2-26EC-075D-6D7D48D960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FBE105DE-CE4E-9052-CAD6-1CD2DB5E10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63779" y="5837131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1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42528" y="582730"/>
            <a:ext cx="7650144" cy="1386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 vẽ được hình tròn màu xanh lá cây, em thấy câu lệnh nào sau đây đúng?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SetPenSize [10] SetPenColor 2 Repeat 360[FD 2 RT 1]</a:t>
              </a:r>
              <a:endParaRPr lang="en-US" sz="26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SetPenSize [8] SetPenColor 2 Repeat 360[FD 2 RT 1]</a:t>
              </a:r>
              <a:endParaRPr lang="en-US" sz="26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SetPenSize [1 5] SetPenColor 2 Repeat 360[FD 2 RT 1]</a:t>
              </a:r>
              <a:endParaRPr lang="en-US" sz="26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41062" y="7459828"/>
            <a:ext cx="7109879" cy="3885747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7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9CC6A62-4F17-96E2-82BB-AACA38D890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78710" y="2809138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E767B4-F401-CAF0-7AAE-6D0B475364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4E94945-9725-8CDB-59F4-5C12F17904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78710" y="4345027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865214" y="1458407"/>
            <a:ext cx="6625477" cy="2224751"/>
            <a:chOff x="1907705" y="833239"/>
            <a:chExt cx="4125939" cy="1689530"/>
          </a:xfrm>
        </p:grpSpPr>
        <p:sp>
          <p:nvSpPr>
            <p:cNvPr id="78" name="任意多边形 77"/>
            <p:cNvSpPr/>
            <p:nvPr/>
          </p:nvSpPr>
          <p:spPr>
            <a:xfrm>
              <a:off x="1907705" y="1024437"/>
              <a:ext cx="4125939" cy="1305318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907705" y="1024438"/>
              <a:ext cx="102979" cy="80160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0" name="等腰三角形 43"/>
            <p:cNvSpPr/>
            <p:nvPr/>
          </p:nvSpPr>
          <p:spPr>
            <a:xfrm rot="11946960" flipH="1">
              <a:off x="2901056" y="1030034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1" name="文本框 45"/>
            <p:cNvSpPr txBox="1"/>
            <p:nvPr/>
          </p:nvSpPr>
          <p:spPr>
            <a:xfrm>
              <a:off x="2052277" y="833239"/>
              <a:ext cx="538257" cy="1183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530" b="1" dirty="0">
                  <a:solidFill>
                    <a:prstClr val="white"/>
                  </a:solidFill>
                  <a:latin typeface="Arial" pitchFamily="34" charset="0"/>
                  <a:ea typeface="宋体" pitchFamily="2" charset="-122"/>
                  <a:cs typeface="Arial"/>
                  <a:sym typeface="Arial"/>
                </a:rPr>
                <a:t>1</a:t>
              </a:r>
              <a:endParaRPr lang="zh-CN" altLang="en-US" sz="9530" b="1" dirty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Arial"/>
                <a:sym typeface="Arial"/>
              </a:endParaRPr>
            </a:p>
          </p:txBody>
        </p:sp>
        <p:sp>
          <p:nvSpPr>
            <p:cNvPr id="83" name="矩形 1"/>
            <p:cNvSpPr>
              <a:spLocks noChangeArrowheads="1"/>
            </p:cNvSpPr>
            <p:nvPr/>
          </p:nvSpPr>
          <p:spPr bwMode="auto">
            <a:xfrm>
              <a:off x="3330545" y="1019038"/>
              <a:ext cx="2376301" cy="150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/>
                </a:rPr>
                <a:t>Để thay đổi nét vẽ:</a:t>
              </a:r>
            </a:p>
            <a:p>
              <a:pPr algn="just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/>
                  <a:ea typeface="微软雅黑"/>
                  <a:cs typeface="Arial"/>
                  <a:sym typeface="Arial"/>
                </a:rPr>
                <a:t>SetPenColor N</a:t>
              </a:r>
            </a:p>
            <a:p>
              <a:pPr algn="just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- Giá trị N = 1, 2, 3, 4</a:t>
              </a:r>
              <a:r>
                <a:rPr lang="en-US" sz="320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…</a:t>
              </a:r>
              <a:endParaRPr lang="en-US" sz="3200">
                <a:solidFill>
                  <a:srgbClr val="FFFF00"/>
                </a:solidFill>
                <a:latin typeface="Times New Roman"/>
                <a:ea typeface="微软雅黑"/>
                <a:cs typeface="Arial"/>
                <a:sym typeface="Arial"/>
              </a:endParaRPr>
            </a:p>
            <a:p>
              <a:pPr algn="just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2667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865214" y="3481137"/>
            <a:ext cx="6625476" cy="2188391"/>
            <a:chOff x="983374" y="1667240"/>
            <a:chExt cx="3739534" cy="1661916"/>
          </a:xfrm>
        </p:grpSpPr>
        <p:sp>
          <p:nvSpPr>
            <p:cNvPr id="85" name="任意多边形 84"/>
            <p:cNvSpPr/>
            <p:nvPr/>
          </p:nvSpPr>
          <p:spPr>
            <a:xfrm>
              <a:off x="983374" y="1858438"/>
              <a:ext cx="3739534" cy="1470718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F93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983374" y="1858439"/>
              <a:ext cx="102979" cy="801604"/>
            </a:xfrm>
            <a:prstGeom prst="rect">
              <a:avLst/>
            </a:prstGeom>
            <a:solidFill>
              <a:srgbClr val="DE1D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7" name="等腰三角形 43"/>
            <p:cNvSpPr/>
            <p:nvPr/>
          </p:nvSpPr>
          <p:spPr>
            <a:xfrm rot="11946960" flipH="1">
              <a:off x="1976726" y="1864036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8" name="文本框 53"/>
            <p:cNvSpPr txBox="1"/>
            <p:nvPr/>
          </p:nvSpPr>
          <p:spPr>
            <a:xfrm>
              <a:off x="1127947" y="1667240"/>
              <a:ext cx="487953" cy="1183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530" b="1" dirty="0">
                  <a:solidFill>
                    <a:prstClr val="white"/>
                  </a:solidFill>
                  <a:latin typeface="Arial" pitchFamily="34" charset="0"/>
                  <a:ea typeface="宋体" pitchFamily="2" charset="-122"/>
                  <a:cs typeface="Arial"/>
                  <a:sym typeface="Arial"/>
                </a:rPr>
                <a:t>2</a:t>
              </a:r>
              <a:endParaRPr lang="zh-CN" altLang="en-US" sz="9530" b="1" dirty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Arial"/>
                <a:sym typeface="Arial"/>
              </a:endParaRPr>
            </a:p>
          </p:txBody>
        </p:sp>
        <p:sp>
          <p:nvSpPr>
            <p:cNvPr id="90" name="矩形 1"/>
            <p:cNvSpPr>
              <a:spLocks noChangeArrowheads="1"/>
            </p:cNvSpPr>
            <p:nvPr/>
          </p:nvSpPr>
          <p:spPr bwMode="auto">
            <a:xfrm>
              <a:off x="2272501" y="1838521"/>
              <a:ext cx="2206575" cy="147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/>
                </a:rPr>
                <a:t>Để thay đổi màu vẽ:</a:t>
              </a:r>
            </a:p>
            <a:p>
              <a:pPr algn="just" defTabSz="121343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/>
                  <a:ea typeface="微软雅黑"/>
                  <a:cs typeface="Arial"/>
                  <a:sym typeface="Arial"/>
                </a:rPr>
                <a:t>SetPenSize [m n]</a:t>
              </a:r>
            </a:p>
            <a:p>
              <a:pPr defTabSz="1219170"/>
              <a:r>
                <a:rPr lang="en-US" sz="280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- Giá trị m = 1, 2, 3, 4…</a:t>
              </a:r>
            </a:p>
            <a:p>
              <a:pPr defTabSz="1219170"/>
              <a:r>
                <a:rPr lang="en-US" sz="280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- Giá trị n = 1, 2, 3, 4…</a:t>
              </a: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-2424" y="357417"/>
            <a:ext cx="804007" cy="443679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3499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56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3499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56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1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56" name="图片 1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00">
            <a:off x="7341111" y="1208621"/>
            <a:ext cx="4602525" cy="3278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CCF8D9-C65C-470C-893C-28F1223094D4}"/>
              </a:ext>
            </a:extLst>
          </p:cNvPr>
          <p:cNvSpPr txBox="1"/>
          <p:nvPr/>
        </p:nvSpPr>
        <p:spPr>
          <a:xfrm>
            <a:off x="801582" y="288931"/>
            <a:ext cx="573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CẦN GHI NHỚ</a:t>
            </a:r>
          </a:p>
        </p:txBody>
      </p:sp>
    </p:spTree>
    <p:extLst>
      <p:ext uri="{BB962C8B-B14F-4D97-AF65-F5344CB8AC3E}">
        <p14:creationId xmlns:p14="http://schemas.microsoft.com/office/powerpoint/2010/main" val="29750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37;ge99192b66e_1_166">
            <a:extLst>
              <a:ext uri="{FF2B5EF4-FFF2-40B4-BE49-F238E27FC236}">
                <a16:creationId xmlns:a16="http://schemas.microsoft.com/office/drawing/2014/main" id="{05F201F2-B385-4D65-9D2F-5F8F737F04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01193" y="3429002"/>
            <a:ext cx="2566308" cy="21186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355476" y="1565436"/>
            <a:ext cx="948104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ea typeface="等线" panose="02010600030101010101" pitchFamily="2" charset="-122"/>
                <a:cs typeface="+mn-ea"/>
                <a:sym typeface="+mn-lt"/>
              </a:rPr>
              <a:t>Xin chân thành cảm ơn quý thầy/cô và các con học sinh!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09A0262D-126C-412F-8804-6C79BC07A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77" y="1856476"/>
            <a:ext cx="1429711" cy="2091333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F97BD501-CDAB-4B8C-859F-C088918E02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t="5870" r="27233" b="15336"/>
          <a:stretch/>
        </p:blipFill>
        <p:spPr>
          <a:xfrm flipH="1">
            <a:off x="2249933" y="4719485"/>
            <a:ext cx="1940624" cy="2138516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59BB9361-9FC5-4EC2-9760-99ED0053F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18" y="5013682"/>
            <a:ext cx="2420223" cy="1844319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B360603E-E2D7-418C-ABB3-1A9FA47915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40" y="3868037"/>
            <a:ext cx="1114155" cy="1437441"/>
          </a:xfrm>
          <a:prstGeom prst="rect">
            <a:avLst/>
          </a:prstGeom>
        </p:spPr>
      </p:pic>
      <p:pic>
        <p:nvPicPr>
          <p:cNvPr id="8" name="图片 36">
            <a:extLst>
              <a:ext uri="{FF2B5EF4-FFF2-40B4-BE49-F238E27FC236}">
                <a16:creationId xmlns:a16="http://schemas.microsoft.com/office/drawing/2014/main" id="{F1CDDF34-2E69-4317-8217-8A84E09359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59" y="3868036"/>
            <a:ext cx="1112239" cy="1366597"/>
          </a:xfrm>
          <a:prstGeom prst="rect">
            <a:avLst/>
          </a:prstGeom>
        </p:spPr>
      </p:pic>
      <p:pic>
        <p:nvPicPr>
          <p:cNvPr id="9" name="图片 95">
            <a:extLst>
              <a:ext uri="{FF2B5EF4-FFF2-40B4-BE49-F238E27FC236}">
                <a16:creationId xmlns:a16="http://schemas.microsoft.com/office/drawing/2014/main" id="{25B673D3-AF91-4643-8F16-F994B45041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73" y="4644688"/>
            <a:ext cx="2434481" cy="2270667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8F316208-55EA-473B-B002-16830FDB0C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53" y="5174226"/>
            <a:ext cx="1741603" cy="16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an 26 - Video ve hinh to mau">
            <a:hlinkClick r:id="" action="ppaction://media"/>
            <a:extLst>
              <a:ext uri="{FF2B5EF4-FFF2-40B4-BE49-F238E27FC236}">
                <a16:creationId xmlns:a16="http://schemas.microsoft.com/office/drawing/2014/main" id="{DA446BB6-CA4A-491E-A2A7-41699AFE0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7596" y="458508"/>
            <a:ext cx="8322880" cy="5940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2440513"/>
            <a:ext cx="2748745" cy="4133035"/>
          </a:xfrm>
          <a:prstGeom prst="rect">
            <a:avLst/>
          </a:prstGeom>
        </p:spPr>
      </p:pic>
      <p:pic>
        <p:nvPicPr>
          <p:cNvPr id="6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08780"/>
            <a:ext cx="12192000" cy="2377443"/>
          </a:xfrm>
          <a:prstGeom prst="rect">
            <a:avLst/>
          </a:prstGeom>
        </p:spPr>
      </p:pic>
      <p:pic>
        <p:nvPicPr>
          <p:cNvPr id="8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8" y="1633689"/>
            <a:ext cx="1892507" cy="958803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0" y="215050"/>
            <a:ext cx="1855631" cy="2164903"/>
          </a:xfrm>
          <a:prstGeom prst="rect">
            <a:avLst/>
          </a:prstGeom>
        </p:spPr>
      </p:pic>
      <p:pic>
        <p:nvPicPr>
          <p:cNvPr id="10" name="图片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41" y="2511"/>
            <a:ext cx="1676755" cy="2152651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845" y="317220"/>
            <a:ext cx="1503363" cy="7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89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4420" y="5215981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2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3" y="3039262"/>
            <a:ext cx="133513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82626" y="2492017"/>
              <a:ext cx="4018643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28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 =&gt; PenColor =&gt; Chọn màu =&gt; Ok.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/>
              <a:endParaRPr lang="en-US" sz="2667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28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 =&gt; PenSize =&gt; Chọn màu =&gt; Ok.</a:t>
              </a:r>
              <a:endParaRPr lang="en-US" sz="2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28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 =&gt; PenColor =&gt; Chọn màu =&gt; Cacel.</a:t>
              </a:r>
              <a:endParaRPr lang="en-US" sz="2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28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 =&gt; PenSize =&gt; Chọn màu =&gt; Cancel.</a:t>
              </a:r>
              <a:endParaRPr lang="en-US" sz="2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7"/>
            <a:ext cx="11273613" cy="2009400"/>
            <a:chOff x="150128" y="102542"/>
            <a:chExt cx="1127361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316676" cy="1863939"/>
              <a:chOff x="1107064" y="247999"/>
              <a:chExt cx="10554100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646923" y="310398"/>
                <a:ext cx="1001424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70">
                  <a:lnSpc>
                    <a:spcPct val="150000"/>
                  </a:lnSpc>
                </a:pPr>
                <a:r>
                  <a:rPr lang="en-US" sz="3200" b="1">
                    <a:solidFill>
                      <a:srgbClr val="FFFFFF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Để thay đổi màu cho nét vẽ em sẽ làm như thế nào?</a:t>
                </a:r>
                <a:endParaRPr 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5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r>
                <a:rPr lang="en-US" sz="42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01</a:t>
              </a:r>
              <a:endPara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1219170"/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Đúng</a:t>
            </a:r>
            <a:endParaRPr lang="en-US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5" y="352834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1219170"/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306990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3702" y="5215981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2"/>
            <a:ext cx="1335139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247" y="305087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1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4652831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50000"/>
                </a:lnSpc>
              </a:pP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Gõ lệnh: </a:t>
              </a:r>
              <a:r>
                <a:rPr lang="en-US" sz="2667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SetPenColor N</a:t>
              </a:r>
            </a:p>
            <a:p>
              <a:pPr algn="ctr" defTabSz="1219170">
                <a:lnSpc>
                  <a:spcPct val="150000"/>
                </a:lnSpc>
              </a:pP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Giá trị: </a:t>
              </a:r>
              <a:r>
                <a:rPr lang="en-US" sz="2667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N</a:t>
              </a: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 = 0, 1, 2, 3…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7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50000"/>
                </a:lnSpc>
              </a:pP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Gõ lệnh: </a:t>
              </a:r>
              <a:r>
                <a:rPr lang="en-US" sz="2667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SetPenColor N</a:t>
              </a:r>
            </a:p>
            <a:p>
              <a:pPr algn="ctr" defTabSz="1219170">
                <a:lnSpc>
                  <a:spcPct val="150000"/>
                </a:lnSpc>
              </a:pP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Giá trị: </a:t>
              </a:r>
              <a:r>
                <a:rPr lang="en-US" sz="2667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N</a:t>
              </a: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 = A, B, C, D…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4" y="2465043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50000"/>
                </a:lnSpc>
              </a:pP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Gõ lệnh: </a:t>
              </a:r>
              <a:r>
                <a:rPr lang="en-US" sz="2667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SetPenSize N</a:t>
              </a:r>
            </a:p>
            <a:p>
              <a:pPr algn="ctr" defTabSz="1219170">
                <a:lnSpc>
                  <a:spcPct val="150000"/>
                </a:lnSpc>
              </a:pP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Giá trị: </a:t>
              </a:r>
              <a:r>
                <a:rPr lang="en-US" sz="2667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N</a:t>
              </a: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 = 0, 1, 2, 3…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50000"/>
                </a:lnSpc>
              </a:pP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Gõ lệnh: 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Set Pen Color N</a:t>
              </a:r>
            </a:p>
            <a:p>
              <a:pPr algn="ctr" defTabSz="1219170">
                <a:lnSpc>
                  <a:spcPct val="150000"/>
                </a:lnSpc>
              </a:pP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Giá trị: </a:t>
              </a:r>
              <a:r>
                <a:rPr lang="en-US" sz="2667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N</a:t>
              </a:r>
              <a:r>
                <a:rPr lang="en-US" sz="2667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 = 0, 1, 2, 3…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47293" y="332678"/>
                <a:ext cx="9792438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70">
                  <a:lnSpc>
                    <a:spcPct val="150000"/>
                  </a:lnSpc>
                </a:pPr>
                <a:r>
                  <a:rPr lang="en-US" sz="3200" b="1">
                    <a:solidFill>
                      <a:srgbClr val="FFFFFF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Để thay đổi màu cho nét vẽ bằng câu lệnh em sẽ làm như thế nào?</a:t>
                </a:r>
                <a:endParaRPr 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r>
                <a:rPr lang="en-US" sz="42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02</a:t>
              </a:r>
              <a:endPara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5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10"/>
            <a:ext cx="1335139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1" y="3039262"/>
            <a:ext cx="1343589" cy="969348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3" y="5206904"/>
            <a:ext cx="1335139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6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24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 =&gt; PenSize =&gt; Chọn độ dày =&gt; Ok.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24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 =&gt; PenColor =&gt; Chọn độ dày =&gt; Ok.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9" y="2446968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24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 =&gt; PenColor =&gt; Chọn độ dày =&gt; Cancel.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1" y="2450864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24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Set =&gt; PenSize =&gt; Chọn độ dày =&gt; Cancel.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916034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70">
                  <a:lnSpc>
                    <a:spcPct val="150000"/>
                  </a:lnSpc>
                </a:pPr>
                <a:r>
                  <a:rPr lang="en-US" sz="3200" b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Để cài đặt độ dày nét vẽ em sẽ làm như thế nào?</a:t>
                </a:r>
                <a:endParaRPr lang="en-US" sz="32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r>
                <a:rPr lang="en-US" sz="42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03</a:t>
              </a:r>
              <a:endPara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39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4420" y="5215981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2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3" y="3039262"/>
            <a:ext cx="133513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82626" y="2492017"/>
              <a:ext cx="4018643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Gõ lệnh: 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SetPenSize [m n]</a:t>
              </a:r>
            </a:p>
            <a:p>
              <a:pPr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- Giá trị m = 1, 2, 3, 4…</a:t>
              </a:r>
            </a:p>
            <a:p>
              <a:pPr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- Giá trị n = 1, 2, 3, 4…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/>
              <a:endParaRPr lang="en-US" sz="2667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Gõ lệnh: 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SetPenSize [m]</a:t>
              </a:r>
            </a:p>
            <a:p>
              <a:pPr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- Giá trị m = 1, 2, 3, 4…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123060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Gõ lệnh: 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Set Pen Size [m n]</a:t>
              </a:r>
            </a:p>
            <a:p>
              <a:pPr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- Giá trị m = 1, 2, 3, 4…</a:t>
              </a:r>
            </a:p>
            <a:p>
              <a:pPr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- Giá trị n = 1, 2, 3, 4…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</a:pPr>
              <a:endParaRPr lang="en-US" sz="2667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Gõ lệnh: 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SetPenSize [m n]</a:t>
              </a:r>
            </a:p>
            <a:p>
              <a:pPr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- Giá trị m = A, B, C, D…</a:t>
              </a:r>
            </a:p>
            <a:p>
              <a:pPr defTabSz="1219170">
                <a:lnSpc>
                  <a:spcPct val="150000"/>
                </a:lnSpc>
              </a:pPr>
              <a:r>
                <a:rPr lang="en-US" sz="2400">
                  <a:solidFill>
                    <a:srgbClr val="0064D2">
                      <a:lumMod val="50000"/>
                    </a:srgb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rPr>
                <a:t>- Giá trị n = 1, 2, 3, 4…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7"/>
            <a:ext cx="11273613" cy="2009400"/>
            <a:chOff x="150128" y="102542"/>
            <a:chExt cx="1127361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316676" cy="1863939"/>
              <a:chOff x="1107064" y="247999"/>
              <a:chExt cx="10554100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47293" y="310398"/>
                <a:ext cx="1011387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70">
                  <a:lnSpc>
                    <a:spcPct val="150000"/>
                  </a:lnSpc>
                </a:pPr>
                <a:r>
                  <a:rPr lang="en-US" sz="3200" b="1">
                    <a:solidFill>
                      <a:srgbClr val="FFFFFF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Để thay đổi độ dày cho nét vẽ bằng câu lệnh em sẽ làm như thế nào?</a:t>
                </a:r>
                <a:endParaRPr 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5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r>
                <a:rPr lang="en-US" sz="42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04</a:t>
              </a:r>
              <a:endPara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1219170"/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Đúng</a:t>
            </a:r>
            <a:endParaRPr lang="en-US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5" y="352834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1219170"/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610570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0591" y="1579666"/>
            <a:ext cx="8030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>
                <a:solidFill>
                  <a:srgbClr val="0070C0"/>
                </a:solidFill>
                <a:latin typeface="Times New Roman"/>
                <a:cs typeface="Arial"/>
                <a:sym typeface="Arial"/>
              </a:rPr>
              <a:t>CHỦ ĐỀ 4: THẾ GIỚI LOGO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0871" y="2459902"/>
            <a:ext cx="9310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b="1">
                <a:solidFill>
                  <a:srgbClr val="C00000"/>
                </a:solidFill>
                <a:latin typeface="Times New Roman"/>
                <a:cs typeface="Arial"/>
                <a:sym typeface="Arial"/>
              </a:rPr>
              <a:t>Bài 6: Thay đổi màu và nét vẽ bằng câu lệnh</a:t>
            </a:r>
          </a:p>
          <a:p>
            <a:pPr algn="ctr" defTabSz="914377"/>
            <a:r>
              <a:rPr lang="en-US" sz="3600" b="1">
                <a:solidFill>
                  <a:srgbClr val="C00000"/>
                </a:solidFill>
                <a:latin typeface="Times New Roman"/>
                <a:cs typeface="Arial"/>
                <a:sym typeface="Arial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1012002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E63E9B-EB3A-436E-8232-3CFF3241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149D66-AF56-44C2-AE8E-A3F95B34926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2DCF257-AC62-44BC-9DD1-9AF76A28A51E}"/>
              </a:ext>
            </a:extLst>
          </p:cNvPr>
          <p:cNvSpPr txBox="1">
            <a:spLocks/>
          </p:cNvSpPr>
          <p:nvPr/>
        </p:nvSpPr>
        <p:spPr>
          <a:xfrm>
            <a:off x="483705" y="406400"/>
            <a:ext cx="11043277" cy="609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563" indent="0" algn="just" defTabSz="914377">
              <a:buNone/>
            </a:pPr>
            <a:r>
              <a:rPr lang="en-US" sz="3200" b="1">
                <a:solidFill>
                  <a:srgbClr val="C00000"/>
                </a:solidFill>
                <a:latin typeface="Times New Roman"/>
                <a:sym typeface="Wingdings" panose="05000000000000000000" pitchFamily="2" charset="2"/>
              </a:rPr>
              <a:t>B. Hoạt động thực hành</a:t>
            </a:r>
          </a:p>
          <a:p>
            <a:pPr marL="57149" indent="0" algn="just" defTabSz="914377">
              <a:buNone/>
            </a:pPr>
            <a:r>
              <a:rPr lang="en-US">
                <a:solidFill>
                  <a:srgbClr val="C00000"/>
                </a:solidFill>
                <a:latin typeface="Times New Roman"/>
                <a:sym typeface="Wingdings" panose="05000000000000000000" pitchFamily="2" charset="2"/>
              </a:rPr>
              <a:t>1. Viết chương trình sử dụng thủ tục Duongtron để vẽ hình với màu sắc </a:t>
            </a:r>
          </a:p>
          <a:p>
            <a:pPr marL="57149" indent="0" algn="just" defTabSz="914377">
              <a:buNone/>
            </a:pPr>
            <a:r>
              <a:rPr lang="en-US">
                <a:solidFill>
                  <a:srgbClr val="C00000"/>
                </a:solidFill>
                <a:latin typeface="Times New Roman"/>
                <a:sym typeface="Wingdings" panose="05000000000000000000" pitchFamily="2" charset="2"/>
              </a:rPr>
              <a:t>như hình dưới:</a:t>
            </a: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  <a:p>
            <a:pPr marL="514338" lvl="1" indent="0" algn="just" defTabSz="914377">
              <a:buNone/>
            </a:pPr>
            <a:endParaRPr lang="en-US" sz="2200">
              <a:solidFill>
                <a:srgbClr val="C00000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1A9C7-4B3F-45A2-B1EF-AFD044E8C89E}"/>
              </a:ext>
            </a:extLst>
          </p:cNvPr>
          <p:cNvSpPr txBox="1"/>
          <p:nvPr/>
        </p:nvSpPr>
        <p:spPr>
          <a:xfrm>
            <a:off x="1579419" y="4686518"/>
            <a:ext cx="10437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>
                <a:solidFill>
                  <a:srgbClr val="0070C0"/>
                </a:solidFill>
                <a:latin typeface="Times New Roman"/>
                <a:cs typeface="Arial"/>
                <a:sym typeface="Arial"/>
              </a:rPr>
              <a:t>TO DUONGTRON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latin typeface="Times New Roman"/>
                <a:cs typeface="Arial"/>
                <a:sym typeface="Arial"/>
              </a:rPr>
              <a:t>	CS SETPENCOLOR 4 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latin typeface="Times New Roman"/>
                <a:cs typeface="Arial"/>
                <a:sym typeface="Arial"/>
              </a:rPr>
              <a:t>	REPEAT 6[REPEAT 360[FD 2 RT 1] RT 60]</a:t>
            </a:r>
          </a:p>
          <a:p>
            <a:pPr defTabSz="914377"/>
            <a:r>
              <a:rPr lang="en-US" sz="2800">
                <a:solidFill>
                  <a:srgbClr val="0070C0"/>
                </a:solidFill>
                <a:latin typeface="Times New Roman"/>
                <a:cs typeface="Arial"/>
                <a:sym typeface="Arial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C4848-79EC-4496-96ED-24A5C3122F37}"/>
              </a:ext>
            </a:extLst>
          </p:cNvPr>
          <p:cNvSpPr txBox="1"/>
          <p:nvPr/>
        </p:nvSpPr>
        <p:spPr>
          <a:xfrm>
            <a:off x="1497391" y="4780687"/>
            <a:ext cx="101242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</a:p>
          <a:p>
            <a:pPr marL="55561" lvl="2" algn="just" defTabSz="914377"/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Arial"/>
                <a:sym typeface="Wingdings" panose="05000000000000000000" pitchFamily="2" charset="2"/>
              </a:rPr>
              <a:t>………………………………………………………………….......</a:t>
            </a:r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  <a:p>
            <a:pPr marL="55561" lvl="2" algn="just" defTabSz="914377"/>
            <a:endParaRPr lang="en-US" sz="280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11F86-44F8-4F1D-9555-81627F81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542" y="1481395"/>
            <a:ext cx="3046803" cy="2959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89CB8-5938-4718-9CDF-D4DF4C8F4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575" y="-817"/>
            <a:ext cx="916426" cy="95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>
          <a:buFontTx/>
          <a:buChar char="-"/>
          <a:defRPr sz="28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1116</Words>
  <Application>Microsoft Office PowerPoint</Application>
  <PresentationFormat>Widescreen</PresentationFormat>
  <Paragraphs>151</Paragraphs>
  <Slides>23</Slides>
  <Notes>8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微软雅黑</vt:lpstr>
      <vt:lpstr>#9Slide02 Noi dung dai</vt:lpstr>
      <vt:lpstr>#9Slide02 Tieu de dai</vt:lpstr>
      <vt:lpstr>Arial</vt:lpstr>
      <vt:lpstr>Calibri</vt:lpstr>
      <vt:lpstr>Calibri Light</vt:lpstr>
      <vt:lpstr>iCiel Cadena</vt:lpstr>
      <vt:lpstr>iCiel Pacifico</vt:lpstr>
      <vt:lpstr>Sigmar One</vt:lpstr>
      <vt:lpstr>Times New Roman</vt:lpstr>
      <vt:lpstr>2_Office Theme</vt:lpstr>
      <vt:lpstr>包图主题2</vt:lpstr>
      <vt:lpstr>Office 主题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2023-03-15T02:02:34Z</dcterms:created>
  <dcterms:modified xsi:type="dcterms:W3CDTF">2023-03-15T04:54:55Z</dcterms:modified>
</cp:coreProperties>
</file>