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99" r:id="rId3"/>
    <p:sldId id="293" r:id="rId4"/>
    <p:sldId id="278" r:id="rId5"/>
    <p:sldId id="283" r:id="rId6"/>
    <p:sldId id="262" r:id="rId7"/>
    <p:sldId id="270" r:id="rId8"/>
    <p:sldId id="301" r:id="rId9"/>
    <p:sldId id="280" r:id="rId10"/>
    <p:sldId id="263" r:id="rId11"/>
    <p:sldId id="302" r:id="rId12"/>
    <p:sldId id="264" r:id="rId13"/>
    <p:sldId id="272" r:id="rId14"/>
    <p:sldId id="289" r:id="rId15"/>
    <p:sldId id="282" r:id="rId16"/>
    <p:sldId id="295" r:id="rId17"/>
    <p:sldId id="29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66FF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494" autoAdjust="0"/>
    <p:restoredTop sz="94660"/>
  </p:normalViewPr>
  <p:slideViewPr>
    <p:cSldViewPr snapToGrid="0">
      <p:cViewPr varScale="1">
        <p:scale>
          <a:sx n="88" d="100"/>
          <a:sy n="88" d="100"/>
        </p:scale>
        <p:origin x="6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8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884C3-01A6-409B-88AB-1D99A9C3556E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D3589-B9E8-4DB7-B020-B74A2D336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808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884C3-01A6-409B-88AB-1D99A9C3556E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D3589-B9E8-4DB7-B020-B74A2D336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791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884C3-01A6-409B-88AB-1D99A9C3556E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D3589-B9E8-4DB7-B020-B74A2D336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0834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A70B09E-B74C-4DF4-A280-B70EAFCB50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D1169B3-C06C-4EA0-A39D-7BC333595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5791200"/>
            <a:ext cx="12191996" cy="10668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-73732" y="0"/>
            <a:ext cx="1369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92D050"/>
                </a:solidFill>
              </a:rPr>
              <a:t>MĂNG NON</a:t>
            </a:r>
          </a:p>
        </p:txBody>
      </p:sp>
    </p:spTree>
    <p:extLst>
      <p:ext uri="{BB962C8B-B14F-4D97-AF65-F5344CB8AC3E}">
        <p14:creationId xmlns:p14="http://schemas.microsoft.com/office/powerpoint/2010/main" val="17494087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5C5E35-7015-48F0-BB08-AEB7CA6F43E7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81951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191B8E4-66BB-4F2C-A3A4-5F22432D02FE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26824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AFA574-9F58-4A0C-8735-1808171777B1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36737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26C253-6C3F-491F-8CF4-034DBBAFA2C0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76274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B47712-25D2-4557-A0A1-E2B20A57E203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83791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5A7C47-8ECB-4152-B8EA-039E793377A0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74331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D66FEB-151A-4D3B-BF92-4FC9779D238A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8392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884C3-01A6-409B-88AB-1D99A9C3556E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D3589-B9E8-4DB7-B020-B74A2D336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2971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E2D802-C972-452B-8F29-C6A026855CA7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00340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E6AF25-285A-43DD-91D2-953D48F3C6BD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05908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2FF396-85FD-4BB7-B7C1-90B5DEBF1259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0825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6E8AD7-95E7-459F-9467-A8F15955BBB9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7798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884C3-01A6-409B-88AB-1D99A9C3556E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D3589-B9E8-4DB7-B020-B74A2D336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236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884C3-01A6-409B-88AB-1D99A9C3556E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D3589-B9E8-4DB7-B020-B74A2D336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424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884C3-01A6-409B-88AB-1D99A9C3556E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D3589-B9E8-4DB7-B020-B74A2D336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474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884C3-01A6-409B-88AB-1D99A9C3556E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D3589-B9E8-4DB7-B020-B74A2D336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411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884C3-01A6-409B-88AB-1D99A9C3556E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D3589-B9E8-4DB7-B020-B74A2D336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256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884C3-01A6-409B-88AB-1D99A9C3556E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D3589-B9E8-4DB7-B020-B74A2D336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338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884C3-01A6-409B-88AB-1D99A9C3556E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D3589-B9E8-4DB7-B020-B74A2D336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694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F884C3-01A6-409B-88AB-1D99A9C3556E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D3589-B9E8-4DB7-B020-B74A2D336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745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A9BEF3-6D2E-49FC-9685-D1AAFDBC510A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2450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circl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audio" Target="../media/audio3.wav"/><Relationship Id="rId9" Type="http://schemas.openxmlformats.org/officeDocument/2006/relationships/audio" Target="../media/audio3.wav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2.mp4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audio" Target="../media/audio2.wav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Relationship Id="rId9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1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7.wav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4.m4a"/><Relationship Id="rId7" Type="http://schemas.openxmlformats.org/officeDocument/2006/relationships/image" Target="../media/image17.png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6" Type="http://schemas.openxmlformats.org/officeDocument/2006/relationships/image" Target="../media/image16.gi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18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audio" Target="../media/audio8.wav"/><Relationship Id="rId5" Type="http://schemas.openxmlformats.org/officeDocument/2006/relationships/audio" Target="../media/audio3.wav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E6B46CC9-9964-40E5-B682-2F8E40FCD6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05126" y="4629752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0EB6A0E-D545-4658-A1EA-F9C67BFF23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05126" y="0"/>
            <a:ext cx="2274541" cy="6619572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9FA7449-D589-457B-A58E-A12FCB2894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734687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B72E994-C08C-41B4-BBDA-DC0DD03FC7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514" y="1"/>
            <a:ext cx="2801257" cy="5529638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7" name="TextBox 6"/>
          <p:cNvSpPr txBox="1"/>
          <p:nvPr/>
        </p:nvSpPr>
        <p:spPr>
          <a:xfrm>
            <a:off x="1798026" y="446328"/>
            <a:ext cx="95913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smtClean="0">
                <a:solidFill>
                  <a:srgbClr val="0000FF"/>
                </a:solidFill>
              </a:rPr>
              <a:t>HOANG MAI EDUCATION &amp; TRAINING DEPARTMENT</a:t>
            </a:r>
          </a:p>
          <a:p>
            <a:pPr algn="ctr"/>
            <a:r>
              <a:rPr lang="en-US" sz="3200" b="1" dirty="0" smtClean="0">
                <a:solidFill>
                  <a:srgbClr val="0000FF"/>
                </a:solidFill>
              </a:rPr>
              <a:t>LINH NAM PRIMARY SCHOOL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35081" y="2448367"/>
            <a:ext cx="1000014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WELCOME TO CLASS 5A8! </a:t>
            </a:r>
            <a:endParaRPr lang="en-US" sz="6600" b="1" cap="none" spc="50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56295" y="4158018"/>
            <a:ext cx="5715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i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Teacher: </a:t>
            </a:r>
            <a:r>
              <a:rPr lang="en-US" sz="3600" i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Ngo </a:t>
            </a:r>
            <a:r>
              <a:rPr lang="en-US" sz="3600" i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Thi</a:t>
            </a:r>
            <a:r>
              <a:rPr lang="en-US" sz="3600" i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i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Binh</a:t>
            </a:r>
            <a:endParaRPr lang="en-US" sz="3600" i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6693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52250" y="1952527"/>
            <a:ext cx="6002550" cy="907951"/>
          </a:xfrm>
          <a:prstGeom prst="roundRect">
            <a:avLst/>
          </a:prstGeom>
          <a:solidFill>
            <a:srgbClr val="FFCCFF"/>
          </a:solidFill>
          <a:ln w="444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en-US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did you </a:t>
            </a:r>
            <a:r>
              <a:rPr lang="en-US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at the </a:t>
            </a:r>
            <a:r>
              <a:rPr lang="en-US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zoo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 </a:t>
            </a:r>
          </a:p>
        </p:txBody>
      </p:sp>
      <p:sp>
        <p:nvSpPr>
          <p:cNvPr id="19459" name="Rectangle 1"/>
          <p:cNvSpPr>
            <a:spLocks noChangeArrowheads="1"/>
          </p:cNvSpPr>
          <p:nvPr/>
        </p:nvSpPr>
        <p:spPr bwMode="auto">
          <a:xfrm>
            <a:off x="2730501" y="3654479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s-ES" altLang="en-US" sz="1800">
                <a:solidFill>
                  <a:srgbClr val="000000"/>
                </a:solidFill>
              </a:rPr>
              <a:t/>
            </a:r>
            <a:br>
              <a:rPr lang="es-ES" altLang="en-US" sz="1800">
                <a:solidFill>
                  <a:srgbClr val="000000"/>
                </a:solidFill>
              </a:rPr>
            </a:br>
            <a:endParaRPr lang="es-ES" altLang="en-US" sz="1800">
              <a:solidFill>
                <a:srgbClr val="000000"/>
              </a:solidFill>
            </a:endParaRPr>
          </a:p>
        </p:txBody>
      </p:sp>
      <p:sp>
        <p:nvSpPr>
          <p:cNvPr id="19460" name="Rectangle 14"/>
          <p:cNvSpPr>
            <a:spLocks noChangeArrowheads="1"/>
          </p:cNvSpPr>
          <p:nvPr/>
        </p:nvSpPr>
        <p:spPr bwMode="auto">
          <a:xfrm>
            <a:off x="2730501" y="3905304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s-ES" altLang="en-US" sz="1800">
                <a:solidFill>
                  <a:srgbClr val="000000"/>
                </a:solidFill>
              </a:rPr>
              <a:t/>
            </a:r>
            <a:br>
              <a:rPr lang="es-ES" altLang="en-US" sz="1800">
                <a:solidFill>
                  <a:srgbClr val="000000"/>
                </a:solidFill>
              </a:rPr>
            </a:br>
            <a:endParaRPr lang="es-ES" altLang="en-US" sz="1800">
              <a:solidFill>
                <a:srgbClr val="0000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16157" y="3314743"/>
            <a:ext cx="5766003" cy="1116024"/>
          </a:xfrm>
          <a:prstGeom prst="roundRect">
            <a:avLst/>
          </a:prstGeom>
          <a:solidFill>
            <a:srgbClr val="66FFFF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en-US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did the </a:t>
            </a:r>
            <a:r>
              <a:rPr lang="en-US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peacocks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28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were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918325" y="1952527"/>
            <a:ext cx="3835400" cy="907951"/>
          </a:xfrm>
          <a:prstGeom prst="roundRect">
            <a:avLst/>
          </a:prstGeom>
          <a:solidFill>
            <a:srgbClr val="FFCCFF"/>
          </a:solidFill>
          <a:ln w="444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saw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lots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of </a:t>
            </a:r>
            <a:r>
              <a:rPr lang="en-US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animals</a:t>
            </a:r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654800" y="3331331"/>
            <a:ext cx="4546600" cy="907951"/>
          </a:xfrm>
          <a:prstGeom prst="roundRect">
            <a:avLst/>
          </a:prstGeom>
          <a:solidFill>
            <a:srgbClr val="66FFFF"/>
          </a:solidFill>
          <a:ln w="444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 </a:t>
            </a:r>
            <a:r>
              <a:rPr lang="en-US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moved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beautifully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495" y="-111087"/>
            <a:ext cx="10762125" cy="1357730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6654800" y="3342919"/>
            <a:ext cx="4546600" cy="907951"/>
          </a:xfrm>
          <a:prstGeom prst="roundRect">
            <a:avLst/>
          </a:prstGeom>
          <a:solidFill>
            <a:srgbClr val="66FFFF"/>
          </a:solidFill>
          <a:ln w="444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 </a:t>
            </a:r>
            <a:r>
              <a:rPr lang="en-US" sz="28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</a:t>
            </a:r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75466" y="5727997"/>
            <a:ext cx="27530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r</a:t>
            </a:r>
            <a:r>
              <a:rPr lang="en-US" sz="3600" b="1" dirty="0" smtClean="0">
                <a:solidFill>
                  <a:srgbClr val="FF0000"/>
                </a:solidFill>
              </a:rPr>
              <a:t>oared loudly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16156" y="3314743"/>
            <a:ext cx="5766003" cy="1116024"/>
          </a:xfrm>
          <a:prstGeom prst="roundRect">
            <a:avLst/>
          </a:prstGeom>
          <a:solidFill>
            <a:srgbClr val="66FFFF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en-US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did the </a:t>
            </a:r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28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were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277394" y="4885032"/>
            <a:ext cx="1522081" cy="854553"/>
            <a:chOff x="5120810" y="4733312"/>
            <a:chExt cx="1678665" cy="118617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20810" y="4733312"/>
              <a:ext cx="1261350" cy="11167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51485" y="4991658"/>
              <a:ext cx="1047990" cy="92782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7051034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7 L -0.13047 -0.2564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23" y="-1282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9 0.02893 L 0.23932 -0.3354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61" y="-1821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6" grpId="0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92317" y="-1169256"/>
            <a:ext cx="13658850" cy="9286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23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Ngõ 88 Khuyến Lương 70 (online-audio-converter.com).wav"/>
          </p:stSnd>
        </p:sndAc>
      </p:transition>
    </mc:Choice>
    <mc:Fallback xmlns="">
      <p:transition spd="slow">
        <p:sndAc>
          <p:stSnd>
            <p:snd r:embed="rId4" name="Ngõ 88 Khuyến Lương 70 (online-audio-converter.com)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27041" y="-1157681"/>
            <a:ext cx="13658850" cy="9286612"/>
          </a:xfrm>
          <a:prstGeom prst="rect">
            <a:avLst/>
          </a:prstGeom>
        </p:spPr>
      </p:pic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2289977" y="2046575"/>
            <a:ext cx="6201722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AT THE CIRCUS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What did you do yesterday?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 went to the circus.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 had a lot of fun.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What did you see?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 saw the animals.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They were playing games.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What did they do?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 monkeys rode bicycles.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 bears played volleyball.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How did the monkeys ride bicycles?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They rode them quickly.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L3-3cha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92499" y="95816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243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27041" y="-1157681"/>
            <a:ext cx="13658850" cy="9286612"/>
          </a:xfrm>
          <a:prstGeom prst="rect">
            <a:avLst/>
          </a:prstGeom>
        </p:spPr>
      </p:pic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2385354" y="1750739"/>
            <a:ext cx="6201722" cy="5416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AT THE CIRCUS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kern="0" dirty="0" smtClean="0">
                <a:solidFill>
                  <a:srgbClr val="0000FF"/>
                </a:solidFill>
              </a:rPr>
              <a:t>1.2.3.4</a:t>
            </a:r>
            <a:endParaRPr kumimoji="0" lang="en-US" altLang="en-US" b="1" i="0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kumimoji="0" lang="en-US" altLang="en-US" sz="2400" b="1" i="0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 did you </a:t>
            </a:r>
            <a:r>
              <a:rPr kumimoji="0" lang="en-US" altLang="en-US" sz="2400" b="1" i="0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r>
              <a:rPr kumimoji="0" lang="en-US" altLang="en-US" sz="2400" b="1" i="0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 yester</a:t>
            </a:r>
            <a:r>
              <a:rPr kumimoji="0" lang="en-US" altLang="en-US" sz="2400" b="1" i="0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day</a:t>
            </a:r>
            <a:r>
              <a:rPr kumimoji="0" lang="en-US" altLang="en-US" sz="2400" b="1" i="0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 </a:t>
            </a:r>
            <a:r>
              <a:rPr kumimoji="0" lang="en-US" altLang="en-US" sz="2400" b="1" i="0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went</a:t>
            </a:r>
            <a:r>
              <a:rPr kumimoji="0" lang="en-US" altLang="en-US" sz="2400" b="1" i="0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 to the cir</a:t>
            </a:r>
            <a:r>
              <a:rPr kumimoji="0" lang="en-US" altLang="en-US" sz="2400" b="1" i="0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cus</a:t>
            </a:r>
            <a:r>
              <a:rPr kumimoji="0" lang="en-US" altLang="en-US" sz="2400" b="1" i="0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 </a:t>
            </a:r>
            <a:r>
              <a:rPr kumimoji="0" lang="en-US" altLang="en-US" sz="2400" b="1" i="0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had</a:t>
            </a:r>
            <a:r>
              <a:rPr kumimoji="0" lang="en-US" altLang="en-US" sz="2400" b="1" i="0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 a lot of </a:t>
            </a:r>
            <a:r>
              <a:rPr kumimoji="0" lang="en-US" altLang="en-US" sz="2400" b="1" i="0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fun</a:t>
            </a:r>
            <a:r>
              <a:rPr kumimoji="0" lang="en-US" altLang="en-US" sz="2400" b="1" i="0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kumimoji="0" lang="en-US" altLang="en-US" sz="2400" b="1" i="0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 did you </a:t>
            </a:r>
            <a:r>
              <a:rPr kumimoji="0" lang="en-US" altLang="en-US" sz="2400" b="1" i="0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see</a:t>
            </a:r>
            <a:r>
              <a:rPr kumimoji="0" lang="en-US" altLang="en-US" sz="2400" b="1" i="0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 </a:t>
            </a:r>
            <a:r>
              <a:rPr kumimoji="0" lang="en-US" altLang="en-US" sz="2400" b="1" i="0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saw</a:t>
            </a:r>
            <a:r>
              <a:rPr kumimoji="0" lang="en-US" altLang="en-US" sz="2400" b="1" i="0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 the ani</a:t>
            </a:r>
            <a:r>
              <a:rPr kumimoji="0" lang="en-US" altLang="en-US" sz="2400" b="1" i="0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mals</a:t>
            </a:r>
            <a:r>
              <a:rPr kumimoji="0" lang="en-US" altLang="en-US" sz="2400" b="1" i="0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They </a:t>
            </a:r>
            <a:r>
              <a:rPr kumimoji="0" lang="en-US" altLang="en-US" sz="2400" b="1" i="0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were</a:t>
            </a:r>
            <a:r>
              <a:rPr kumimoji="0" lang="en-US" altLang="en-US" sz="2400" b="1" i="0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 playing </a:t>
            </a:r>
            <a:r>
              <a:rPr kumimoji="0" lang="en-US" altLang="en-US" sz="2400" b="1" i="0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games</a:t>
            </a:r>
            <a:r>
              <a:rPr kumimoji="0" lang="en-US" altLang="en-US" sz="2400" b="1" i="0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kumimoji="0" lang="en-US" altLang="en-US" sz="2400" b="1" i="0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 did they </a:t>
            </a:r>
            <a:r>
              <a:rPr kumimoji="0" lang="en-US" altLang="en-US" sz="2400" b="1" i="0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r>
              <a:rPr kumimoji="0" lang="en-US" altLang="en-US" sz="2400" b="1" i="0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 </a:t>
            </a:r>
            <a:r>
              <a:rPr kumimoji="0" lang="en-US" altLang="en-US" sz="2400" b="1" i="0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mon</a:t>
            </a:r>
            <a:r>
              <a:rPr kumimoji="0" lang="en-US" altLang="en-US" sz="2400" b="1" i="0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keys rode </a:t>
            </a:r>
            <a:r>
              <a:rPr kumimoji="0" lang="en-US" altLang="en-US" sz="2400" b="1" i="0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</a:t>
            </a:r>
            <a:r>
              <a:rPr kumimoji="0" lang="en-US" altLang="en-US" sz="2400" b="1" i="0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cycles.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 </a:t>
            </a:r>
            <a:r>
              <a:rPr kumimoji="0" lang="en-US" altLang="en-US" sz="2400" b="1" i="0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bears</a:t>
            </a:r>
            <a:r>
              <a:rPr kumimoji="0" lang="en-US" altLang="en-US" sz="2400" b="1" i="0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 played </a:t>
            </a:r>
            <a:r>
              <a:rPr kumimoji="0" lang="en-US" altLang="en-US" sz="2400" b="1" i="0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vol</a:t>
            </a:r>
            <a:r>
              <a:rPr kumimoji="0" lang="en-US" altLang="en-US" sz="2400" b="1" i="0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leyball.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kumimoji="0" lang="en-US" altLang="en-US" sz="2400" b="1" i="0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 did the </a:t>
            </a:r>
            <a:r>
              <a:rPr kumimoji="0" lang="en-US" altLang="en-US" sz="2400" b="1" i="0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mon</a:t>
            </a:r>
            <a:r>
              <a:rPr kumimoji="0" lang="en-US" altLang="en-US" sz="2400" b="1" i="0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keys /  </a:t>
            </a:r>
            <a:r>
              <a:rPr kumimoji="0" lang="en-US" altLang="en-US" sz="2400" b="1" i="0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ride</a:t>
            </a:r>
            <a:r>
              <a:rPr kumimoji="0" lang="en-US" altLang="en-US" sz="2400" b="1" i="0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 bicy</a:t>
            </a:r>
            <a:r>
              <a:rPr kumimoji="0" lang="en-US" altLang="en-US" sz="2400" b="1" i="0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cles</a:t>
            </a:r>
            <a:r>
              <a:rPr kumimoji="0" lang="en-US" altLang="en-US" sz="2400" b="1" i="0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They </a:t>
            </a:r>
            <a:r>
              <a:rPr kumimoji="0" lang="en-US" altLang="en-US" sz="2400" b="1" i="0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rode</a:t>
            </a:r>
            <a:r>
              <a:rPr kumimoji="0" lang="en-US" altLang="en-US" sz="2400" b="1" i="0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 them quick</a:t>
            </a:r>
            <a:r>
              <a:rPr kumimoji="0" lang="en-US" altLang="en-US" sz="2400" b="1" i="0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ly</a:t>
            </a:r>
            <a:r>
              <a:rPr kumimoji="0" lang="en-US" altLang="en-US" sz="2400" b="1" i="0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trongdocv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33810" y="9604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734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5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inging kids. Music school, kid vocal group and children choir sing.  Children singing performance or school karaok… | Crianças cantando, Música  para crianças, Core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9185" r="1412" b="18898"/>
          <a:stretch/>
        </p:blipFill>
        <p:spPr bwMode="auto">
          <a:xfrm>
            <a:off x="151476" y="1614310"/>
            <a:ext cx="6398552" cy="483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ình ảnh Nhạc Cụ Vector Hình Nền PNG , Nhạc Cụ Clipart, Phác Thảo, Vẽ Tay  PNG miễn phí tải tập tin PSDComment và Vector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77"/>
          <a:stretch/>
        </p:blipFill>
        <p:spPr bwMode="auto">
          <a:xfrm>
            <a:off x="6310489" y="1614309"/>
            <a:ext cx="5881511" cy="4617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3529" y="158964"/>
            <a:ext cx="4720046" cy="1014674"/>
          </a:xfrm>
          <a:prstGeom prst="rect">
            <a:avLst/>
          </a:prstGeom>
        </p:spPr>
      </p:pic>
      <p:pic>
        <p:nvPicPr>
          <p:cNvPr id="5" name="trongdocv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02644" y="1589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27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Ngõ 88 Khuyến Lương 70 (online-audio-converter.com).wav"/>
          </p:stSnd>
        </p:sndAc>
      </p:transition>
    </mc:Choice>
    <mc:Fallback xmlns="">
      <p:transition spd="slow">
        <p:sndAc>
          <p:stSnd>
            <p:snd r:embed="rId9" name="Ngõ 88 Khuyến Lương 70 (online-audio-converter.com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85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611" y="-1368312"/>
            <a:ext cx="13658850" cy="9286612"/>
          </a:xfrm>
          <a:prstGeom prst="rect">
            <a:avLst/>
          </a:prstGeom>
        </p:spPr>
      </p:pic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3229677" y="2545283"/>
            <a:ext cx="5588794" cy="366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 did you do </a:t>
            </a:r>
            <a:r>
              <a:rPr kumimoji="0" lang="en-US" altLang="en-US" sz="2400" b="1" i="0" u="sng" strike="noStrike" kern="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yesterday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?/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     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(……………..)</a:t>
            </a:r>
            <a:endParaRPr kumimoji="0" lang="en-US" alt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 went to the </a:t>
            </a:r>
            <a:r>
              <a:rPr kumimoji="0" lang="en-US" altLang="en-US" sz="2400" b="1" i="0" u="sng" strike="noStrike" kern="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circus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</a:t>
            </a:r>
            <a:r>
              <a:rPr kumimoji="0" lang="en-US" alt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(…………….)</a:t>
            </a:r>
            <a:endParaRPr kumimoji="0" lang="en-US" altLang="en-US" sz="2400" b="1" i="0" u="none" strike="noStrike" kern="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 had a lot of fun.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 did you see?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 saw the animals.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They were </a:t>
            </a:r>
            <a:r>
              <a:rPr kumimoji="0" lang="en-US" altLang="en-US" sz="2400" b="1" i="0" u="sng" strike="noStrike" kern="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playing games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(…………………)</a:t>
            </a:r>
            <a:endParaRPr kumimoji="0" lang="en-US" altLang="en-US" sz="2400" b="1" i="0" u="none" strike="noStrike" kern="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98376" y="2032512"/>
            <a:ext cx="3370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b="1" kern="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CREATE A NEW CHANT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353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E6B46CC9-9964-40E5-B682-2F8E40FCD6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05126" y="4629752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0EB6A0E-D545-4658-A1EA-F9C67BFF23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05126" y="0"/>
            <a:ext cx="2274541" cy="6619572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9FA7449-D589-457B-A58E-A12FCB2894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734687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B72E994-C08C-41B4-BBDA-DC0DD03FC7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514" y="1"/>
            <a:ext cx="2801257" cy="5529638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3F94242B-E0C4-403A-9E51-FF72E7D25271}"/>
              </a:ext>
            </a:extLst>
          </p:cNvPr>
          <p:cNvSpPr txBox="1"/>
          <p:nvPr/>
        </p:nvSpPr>
        <p:spPr>
          <a:xfrm>
            <a:off x="566048" y="604603"/>
            <a:ext cx="11001829" cy="68941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0000" b="0" noProof="0" dirty="0" smtClean="0">
                <a:solidFill>
                  <a:srgbClr val="FF0000"/>
                </a:solidFill>
                <a:latin typeface="UTM Showcard" panose="02040603050506020204" pitchFamily="18" charset="0"/>
                <a:ea typeface="包图小白体" panose="02010601030101010101" pitchFamily="2" charset="-122"/>
              </a:rPr>
              <a:t>GOODBYE!</a:t>
            </a:r>
          </a:p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0000" b="0" noProof="0" dirty="0" smtClean="0">
                <a:solidFill>
                  <a:srgbClr val="FF0000"/>
                </a:solidFill>
                <a:latin typeface="UTM Showcard" panose="02040603050506020204" pitchFamily="18" charset="0"/>
                <a:ea typeface="包图小白体" panose="02010601030101010101" pitchFamily="2" charset="-122"/>
              </a:rPr>
              <a:t>Best wishes for you!</a:t>
            </a:r>
          </a:p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Showcard" panose="02040603050506020204" pitchFamily="18" charset="0"/>
              <a:ea typeface="包图小白体" panose="02010601030101010101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86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69091" y="140621"/>
            <a:ext cx="5329069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all" spc="0" normalizeH="0" baseline="0" noProof="0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Broadway" pitchFamily="82" charset="0"/>
                <a:ea typeface="+mn-ea"/>
                <a:cs typeface="Arial" charset="0"/>
              </a:rPr>
              <a:t>Let’s </a:t>
            </a:r>
            <a:r>
              <a:rPr kumimoji="0" lang="en-US" sz="4800" b="1" i="0" u="none" strike="noStrike" kern="1200" cap="all" spc="0" normalizeH="0" baseline="0" noProof="0" dirty="0" smtClean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Broadway" pitchFamily="82" charset="0"/>
                <a:ea typeface="+mn-ea"/>
                <a:cs typeface="Arial" charset="0"/>
              </a:rPr>
              <a:t> sing</a:t>
            </a:r>
            <a:endParaRPr kumimoji="0" lang="en-US" sz="4800" b="1" i="0" u="none" strike="noStrike" kern="1200" cap="all" spc="0" normalizeH="0" baseline="0" noProof="0" dirty="0">
              <a:ln w="9000" cmpd="sng">
                <a:noFill/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Broadway" pitchFamily="82" charset="0"/>
              <a:ea typeface="+mn-ea"/>
              <a:cs typeface="Arial" charset="0"/>
            </a:endParaRPr>
          </a:p>
        </p:txBody>
      </p:sp>
      <p:pic>
        <p:nvPicPr>
          <p:cNvPr id="1843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72" y="3551238"/>
            <a:ext cx="5456237" cy="344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9830" y="365466"/>
            <a:ext cx="3048000" cy="275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4562456" y="852340"/>
            <a:ext cx="4286250" cy="2305050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Where did you go yesterday?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 went to the zoo.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Who did you go with?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 went with my friend Sue.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624283" y="3856038"/>
            <a:ext cx="4176713" cy="2505076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What did you see at the zoo?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 saw some peacocks.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They were very beautiful.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we saw some kangaroos.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They were fast and funny, too.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136" y="2906883"/>
            <a:ext cx="1158875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Group Of Children Singing Stock Illustration - Download Image Now - Boys,  Cartoon, Cheerful - iStoc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91" y="928318"/>
            <a:ext cx="4293365" cy="262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490460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6s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1.tronga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65153" y="1583695"/>
            <a:ext cx="5994400" cy="3587083"/>
          </a:xfrm>
        </p:spPr>
      </p:pic>
      <p:sp>
        <p:nvSpPr>
          <p:cNvPr id="6" name="WordArt 30"/>
          <p:cNvSpPr>
            <a:spLocks noChangeArrowheads="1" noChangeShapeType="1" noTextEdit="1"/>
          </p:cNvSpPr>
          <p:nvPr/>
        </p:nvSpPr>
        <p:spPr bwMode="auto">
          <a:xfrm>
            <a:off x="3396343" y="182761"/>
            <a:ext cx="4950823" cy="64019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732"/>
              </a:avLst>
            </a:prstTxWarp>
            <a:scene3d>
              <a:camera prst="legacyPerspectiveBottomRight">
                <a:rot lat="0" lon="21239998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  <a:contourClr>
                <a:srgbClr val="DCEBF5"/>
              </a:contourClr>
            </a:sp3d>
          </a:bodyPr>
          <a:lstStyle/>
          <a:p>
            <a:pPr algn="ctr"/>
            <a:r>
              <a:rPr lang="en-US" sz="3200" b="1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DCEBF5"/>
                    </a:gs>
                    <a:gs pos="8000">
                      <a:srgbClr val="83A7C3"/>
                    </a:gs>
                    <a:gs pos="13000">
                      <a:srgbClr val="768FB9"/>
                    </a:gs>
                    <a:gs pos="21001">
                      <a:srgbClr val="83A7C3"/>
                    </a:gs>
                    <a:gs pos="52000">
                      <a:srgbClr val="FFFFFF"/>
                    </a:gs>
                    <a:gs pos="56000">
                      <a:srgbClr val="9C6563"/>
                    </a:gs>
                    <a:gs pos="58000">
                      <a:srgbClr val="80302D"/>
                    </a:gs>
                    <a:gs pos="71001">
                      <a:srgbClr val="C0524E"/>
                    </a:gs>
                    <a:gs pos="94000">
                      <a:srgbClr val="EBDAD4"/>
                    </a:gs>
                    <a:gs pos="100000">
                      <a:srgbClr val="55261C"/>
                    </a:gs>
                  </a:gsLst>
                  <a:lin ang="54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WARM UP</a:t>
            </a:r>
            <a:endParaRPr lang="en-US" sz="3200" b="1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DCEBF5"/>
                  </a:gs>
                  <a:gs pos="8000">
                    <a:srgbClr val="83A7C3"/>
                  </a:gs>
                  <a:gs pos="13000">
                    <a:srgbClr val="768FB9"/>
                  </a:gs>
                  <a:gs pos="21001">
                    <a:srgbClr val="83A7C3"/>
                  </a:gs>
                  <a:gs pos="52000">
                    <a:srgbClr val="FFFFFF"/>
                  </a:gs>
                  <a:gs pos="56000">
                    <a:srgbClr val="9C6563"/>
                  </a:gs>
                  <a:gs pos="58000">
                    <a:srgbClr val="80302D"/>
                  </a:gs>
                  <a:gs pos="71001">
                    <a:srgbClr val="C0524E"/>
                  </a:gs>
                  <a:gs pos="94000">
                    <a:srgbClr val="EBDAD4"/>
                  </a:gs>
                  <a:gs pos="100000">
                    <a:srgbClr val="55261C"/>
                  </a:gs>
                </a:gsLst>
                <a:lin ang="5400000" scaled="1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3"/>
          <p:cNvSpPr>
            <a:spLocks noChangeArrowheads="1"/>
          </p:cNvSpPr>
          <p:nvPr/>
        </p:nvSpPr>
        <p:spPr bwMode="auto">
          <a:xfrm>
            <a:off x="1359417" y="5480613"/>
            <a:ext cx="3278951" cy="802640"/>
          </a:xfrm>
          <a:prstGeom prst="ellipse">
            <a:avLst/>
          </a:prstGeom>
          <a:gradFill rotWithShape="1">
            <a:gsLst>
              <a:gs pos="0">
                <a:srgbClr val="FFFFCC"/>
              </a:gs>
              <a:gs pos="100000">
                <a:srgbClr val="CC0099"/>
              </a:gs>
            </a:gsLst>
            <a:lin ang="5400000" scaled="1"/>
          </a:gradFill>
          <a:ln w="57150" cmpd="thickThin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000" b="1" dirty="0" smtClean="0">
                <a:latin typeface="Arial" panose="020B0604020202020204" pitchFamily="34" charset="0"/>
              </a:rPr>
              <a:t>Dialogue 1</a:t>
            </a:r>
            <a:endParaRPr lang="en-US" altLang="en-US" sz="4000" b="1" dirty="0">
              <a:latin typeface="Arial" panose="020B0604020202020204" pitchFamily="34" charset="0"/>
            </a:endParaRPr>
          </a:p>
        </p:txBody>
      </p:sp>
      <p:sp>
        <p:nvSpPr>
          <p:cNvPr id="9" name="Oval 3"/>
          <p:cNvSpPr>
            <a:spLocks noChangeArrowheads="1"/>
          </p:cNvSpPr>
          <p:nvPr/>
        </p:nvSpPr>
        <p:spPr bwMode="auto">
          <a:xfrm>
            <a:off x="7262377" y="5480613"/>
            <a:ext cx="3278951" cy="802640"/>
          </a:xfrm>
          <a:prstGeom prst="ellipse">
            <a:avLst/>
          </a:prstGeom>
          <a:gradFill rotWithShape="1">
            <a:gsLst>
              <a:gs pos="0">
                <a:srgbClr val="FFFFCC"/>
              </a:gs>
              <a:gs pos="100000">
                <a:srgbClr val="CC0099"/>
              </a:gs>
            </a:gsLst>
            <a:lin ang="5400000" scaled="1"/>
          </a:gradFill>
          <a:ln w="57150" cmpd="thickThin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000" b="1" dirty="0" smtClean="0">
                <a:latin typeface="Arial" panose="020B0604020202020204" pitchFamily="34" charset="0"/>
              </a:rPr>
              <a:t>Dialogue 2</a:t>
            </a:r>
            <a:endParaRPr lang="en-US" altLang="en-US" sz="4000" b="1" dirty="0">
              <a:latin typeface="Arial" panose="020B0604020202020204" pitchFamily="34" charset="0"/>
            </a:endParaRPr>
          </a:p>
        </p:txBody>
      </p:sp>
      <p:pic>
        <p:nvPicPr>
          <p:cNvPr id="2" name="Video 2. khong..trongam - Copy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257" y="1583695"/>
            <a:ext cx="5966941" cy="358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80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6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47947" y="1292244"/>
            <a:ext cx="7046036" cy="638777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smtClean="0">
                <a:solidFill>
                  <a:schemeClr val="tx1"/>
                </a:solidFill>
                <a:latin typeface="Arial"/>
                <a:cs typeface="Arial"/>
              </a:rPr>
              <a:t>1.</a:t>
            </a:r>
            <a:r>
              <a:rPr lang="en-US" sz="3200" b="1" dirty="0" smtClean="0">
                <a:solidFill>
                  <a:srgbClr val="FF0000"/>
                </a:solidFill>
                <a:latin typeface="Arial"/>
                <a:cs typeface="Arial"/>
              </a:rPr>
              <a:t>'</a:t>
            </a:r>
            <a:r>
              <a:rPr lang="en-US" sz="3200" b="1" dirty="0" smtClean="0">
                <a:solidFill>
                  <a:schemeClr val="tx1"/>
                </a:solidFill>
                <a:latin typeface="Arial"/>
                <a:cs typeface="Arial"/>
              </a:rPr>
              <a:t>When </a:t>
            </a:r>
            <a:r>
              <a:rPr lang="en-US" sz="3200" b="1" dirty="0">
                <a:solidFill>
                  <a:schemeClr val="tx1"/>
                </a:solidFill>
                <a:latin typeface="Arial"/>
                <a:cs typeface="Arial"/>
              </a:rPr>
              <a:t>did you </a:t>
            </a:r>
            <a:r>
              <a:rPr lang="en-US" sz="3200" b="1" dirty="0">
                <a:solidFill>
                  <a:srgbClr val="FF0000"/>
                </a:solidFill>
                <a:latin typeface="Arial"/>
                <a:cs typeface="Arial"/>
              </a:rPr>
              <a:t>'</a:t>
            </a:r>
            <a:r>
              <a:rPr lang="en-US" sz="3200" b="1" dirty="0" smtClean="0">
                <a:solidFill>
                  <a:schemeClr val="tx1"/>
                </a:solidFill>
                <a:latin typeface="Arial"/>
                <a:cs typeface="Arial"/>
              </a:rPr>
              <a:t>go </a:t>
            </a:r>
            <a:r>
              <a:rPr lang="en-US" sz="3200" b="1" dirty="0">
                <a:solidFill>
                  <a:schemeClr val="tx1"/>
                </a:solidFill>
                <a:latin typeface="Arial"/>
                <a:cs typeface="Arial"/>
              </a:rPr>
              <a:t>to the </a:t>
            </a:r>
            <a:r>
              <a:rPr lang="en-US" sz="3200" b="1" dirty="0">
                <a:solidFill>
                  <a:srgbClr val="FF0000"/>
                </a:solidFill>
                <a:latin typeface="Arial"/>
                <a:cs typeface="Arial"/>
              </a:rPr>
              <a:t>'</a:t>
            </a:r>
            <a:r>
              <a:rPr lang="en-US" sz="3200" b="1" dirty="0" smtClean="0">
                <a:solidFill>
                  <a:schemeClr val="tx1"/>
                </a:solidFill>
                <a:latin typeface="Arial"/>
                <a:cs typeface="Arial"/>
              </a:rPr>
              <a:t>zoo</a:t>
            </a:r>
            <a:r>
              <a:rPr lang="en-US" sz="3200" b="1" dirty="0">
                <a:solidFill>
                  <a:schemeClr val="tx1"/>
                </a:solidFill>
                <a:latin typeface="Arial"/>
                <a:cs typeface="Arial"/>
              </a:rPr>
              <a:t>?</a:t>
            </a:r>
          </a:p>
        </p:txBody>
      </p:sp>
      <p:sp>
        <p:nvSpPr>
          <p:cNvPr id="17411" name="Rectangle 1"/>
          <p:cNvSpPr>
            <a:spLocks noChangeArrowheads="1"/>
          </p:cNvSpPr>
          <p:nvPr/>
        </p:nvSpPr>
        <p:spPr bwMode="auto">
          <a:xfrm>
            <a:off x="2730501" y="3162809"/>
            <a:ext cx="21883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s-ES" altLang="en-US" sz="2000">
                <a:solidFill>
                  <a:srgbClr val="000000"/>
                </a:solidFill>
              </a:rPr>
              <a:t/>
            </a:r>
            <a:br>
              <a:rPr lang="es-ES" altLang="en-US" sz="2000">
                <a:solidFill>
                  <a:srgbClr val="000000"/>
                </a:solidFill>
              </a:rPr>
            </a:br>
            <a:endParaRPr lang="es-ES" altLang="en-US" sz="2000">
              <a:solidFill>
                <a:srgbClr val="000000"/>
              </a:solidFill>
            </a:endParaRPr>
          </a:p>
        </p:txBody>
      </p:sp>
      <p:sp>
        <p:nvSpPr>
          <p:cNvPr id="17412" name="Rectangle 2"/>
          <p:cNvSpPr>
            <a:spLocks noChangeArrowheads="1"/>
          </p:cNvSpPr>
          <p:nvPr/>
        </p:nvSpPr>
        <p:spPr bwMode="auto">
          <a:xfrm>
            <a:off x="2730501" y="3277109"/>
            <a:ext cx="21883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s-ES" altLang="en-US" sz="2000">
                <a:solidFill>
                  <a:srgbClr val="000000"/>
                </a:solidFill>
              </a:rPr>
              <a:t/>
            </a:r>
            <a:br>
              <a:rPr lang="es-ES" altLang="en-US" sz="2000">
                <a:solidFill>
                  <a:srgbClr val="000000"/>
                </a:solidFill>
              </a:rPr>
            </a:br>
            <a:endParaRPr lang="es-ES" altLang="en-US" sz="2000">
              <a:solidFill>
                <a:srgbClr val="000000"/>
              </a:solidFill>
            </a:endParaRPr>
          </a:p>
        </p:txBody>
      </p:sp>
      <p:sp>
        <p:nvSpPr>
          <p:cNvPr id="17413" name="Rectangle 14"/>
          <p:cNvSpPr>
            <a:spLocks noChangeArrowheads="1"/>
          </p:cNvSpPr>
          <p:nvPr/>
        </p:nvSpPr>
        <p:spPr bwMode="auto">
          <a:xfrm>
            <a:off x="2730501" y="3413634"/>
            <a:ext cx="21883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s-ES" altLang="en-US" sz="2000">
                <a:solidFill>
                  <a:srgbClr val="000000"/>
                </a:solidFill>
              </a:rPr>
              <a:t/>
            </a:r>
            <a:br>
              <a:rPr lang="es-ES" altLang="en-US" sz="2000">
                <a:solidFill>
                  <a:srgbClr val="000000"/>
                </a:solidFill>
              </a:rPr>
            </a:br>
            <a:endParaRPr lang="es-ES" altLang="en-US" sz="2000">
              <a:solidFill>
                <a:srgbClr val="0000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47947" y="3042133"/>
            <a:ext cx="10279785" cy="76295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chemeClr val="tx1"/>
                </a:solidFill>
                <a:latin typeface="Arial"/>
                <a:cs typeface="Arial"/>
              </a:rPr>
              <a:t>2</a:t>
            </a:r>
            <a:r>
              <a:rPr lang="en-US" sz="3200" b="1" dirty="0" smtClean="0">
                <a:solidFill>
                  <a:schemeClr val="tx1"/>
                </a:solidFill>
                <a:latin typeface="Arial"/>
                <a:cs typeface="Arial"/>
              </a:rPr>
              <a:t>.</a:t>
            </a:r>
            <a:r>
              <a:rPr lang="en-US" sz="3200" b="1" dirty="0">
                <a:solidFill>
                  <a:srgbClr val="FF0000"/>
                </a:solidFill>
                <a:latin typeface="Arial"/>
                <a:cs typeface="Arial"/>
              </a:rPr>
              <a:t> '</a:t>
            </a:r>
            <a:r>
              <a:rPr lang="en-US" sz="3200" b="1" dirty="0" smtClean="0">
                <a:solidFill>
                  <a:schemeClr val="tx1"/>
                </a:solidFill>
                <a:latin typeface="Arial"/>
                <a:cs typeface="Arial"/>
              </a:rPr>
              <a:t>What </a:t>
            </a:r>
            <a:r>
              <a:rPr lang="en-US" sz="3200" b="1" dirty="0">
                <a:solidFill>
                  <a:schemeClr val="tx1"/>
                </a:solidFill>
                <a:latin typeface="Arial"/>
                <a:cs typeface="Arial"/>
              </a:rPr>
              <a:t>did the </a:t>
            </a:r>
            <a:r>
              <a:rPr lang="en-US" sz="3200" b="1" dirty="0">
                <a:solidFill>
                  <a:srgbClr val="FF0000"/>
                </a:solidFill>
                <a:latin typeface="Arial"/>
                <a:cs typeface="Arial"/>
              </a:rPr>
              <a:t>'</a:t>
            </a:r>
            <a:r>
              <a:rPr lang="en-US" sz="3200" b="1" dirty="0" smtClean="0">
                <a:solidFill>
                  <a:schemeClr val="tx1"/>
                </a:solidFill>
                <a:latin typeface="Arial"/>
                <a:cs typeface="Arial"/>
              </a:rPr>
              <a:t>tigers</a:t>
            </a:r>
            <a:r>
              <a:rPr lang="en-US" sz="3200" b="1" dirty="0">
                <a:solidFill>
                  <a:schemeClr val="tx1"/>
                </a:solidFill>
                <a:latin typeface="Arial"/>
                <a:cs typeface="Arial"/>
              </a:rPr>
              <a:t> </a:t>
            </a:r>
            <a:r>
              <a:rPr lang="en-US" sz="3200" b="1" dirty="0">
                <a:solidFill>
                  <a:srgbClr val="FF0000"/>
                </a:solidFill>
                <a:latin typeface="Arial"/>
                <a:cs typeface="Arial"/>
              </a:rPr>
              <a:t>'</a:t>
            </a:r>
            <a:r>
              <a:rPr lang="en-US" sz="3200" b="1" dirty="0" smtClean="0">
                <a:solidFill>
                  <a:schemeClr val="tx1"/>
                </a:solidFill>
                <a:latin typeface="Arial"/>
                <a:cs typeface="Arial"/>
              </a:rPr>
              <a:t>do </a:t>
            </a:r>
            <a:r>
              <a:rPr lang="en-US" sz="3200" b="1" dirty="0">
                <a:solidFill>
                  <a:schemeClr val="tx1"/>
                </a:solidFill>
                <a:latin typeface="Arial"/>
                <a:cs typeface="Arial"/>
              </a:rPr>
              <a:t>when you were </a:t>
            </a:r>
            <a:r>
              <a:rPr lang="en-US" sz="3200" b="1" dirty="0">
                <a:solidFill>
                  <a:srgbClr val="FF0000"/>
                </a:solidFill>
                <a:latin typeface="Arial"/>
                <a:cs typeface="Arial"/>
              </a:rPr>
              <a:t>'</a:t>
            </a:r>
            <a:r>
              <a:rPr lang="en-US" sz="3200" b="1" dirty="0" smtClean="0">
                <a:solidFill>
                  <a:schemeClr val="tx1"/>
                </a:solidFill>
                <a:latin typeface="Arial"/>
                <a:cs typeface="Arial"/>
              </a:rPr>
              <a:t>there</a:t>
            </a:r>
            <a:r>
              <a:rPr lang="en-US" sz="3200" b="1" dirty="0">
                <a:solidFill>
                  <a:schemeClr val="tx1"/>
                </a:solidFill>
                <a:latin typeface="Arial"/>
                <a:cs typeface="Arial"/>
              </a:rPr>
              <a:t>?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4903719" y="2156958"/>
            <a:ext cx="5720738" cy="65923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smtClean="0">
                <a:solidFill>
                  <a:schemeClr val="tx1"/>
                </a:solidFill>
                <a:latin typeface="Arial"/>
                <a:cs typeface="Arial"/>
              </a:rPr>
              <a:t>  I</a:t>
            </a:r>
            <a:r>
              <a:rPr lang="en-US" sz="3200" b="1" dirty="0">
                <a:solidFill>
                  <a:schemeClr val="tx1"/>
                </a:solidFill>
                <a:latin typeface="Arial"/>
                <a:cs typeface="Arial"/>
              </a:rPr>
              <a:t> </a:t>
            </a:r>
            <a:r>
              <a:rPr lang="en-US" sz="3200" b="1" dirty="0">
                <a:solidFill>
                  <a:srgbClr val="FF0000"/>
                </a:solidFill>
                <a:latin typeface="Arial"/>
                <a:cs typeface="Arial"/>
              </a:rPr>
              <a:t>'</a:t>
            </a:r>
            <a:r>
              <a:rPr lang="en-US" sz="3200" b="1" dirty="0" smtClean="0">
                <a:solidFill>
                  <a:schemeClr val="tx1"/>
                </a:solidFill>
                <a:latin typeface="Arial"/>
                <a:cs typeface="Arial"/>
              </a:rPr>
              <a:t>went </a:t>
            </a:r>
            <a:r>
              <a:rPr lang="en-US" sz="3200" b="1" dirty="0">
                <a:solidFill>
                  <a:schemeClr val="tx1"/>
                </a:solidFill>
                <a:latin typeface="Arial"/>
                <a:cs typeface="Arial"/>
              </a:rPr>
              <a:t>there </a:t>
            </a:r>
            <a:r>
              <a:rPr lang="en-US" sz="3200" b="1" dirty="0">
                <a:solidFill>
                  <a:srgbClr val="FF0000"/>
                </a:solidFill>
                <a:latin typeface="Arial"/>
                <a:cs typeface="Arial"/>
              </a:rPr>
              <a:t>'</a:t>
            </a:r>
            <a:r>
              <a:rPr lang="en-US" sz="3200" b="1" dirty="0" smtClean="0">
                <a:solidFill>
                  <a:schemeClr val="tx1"/>
                </a:solidFill>
                <a:latin typeface="Arial"/>
                <a:cs typeface="Arial"/>
              </a:rPr>
              <a:t>yesterday</a:t>
            </a:r>
            <a:r>
              <a:rPr lang="en-US" sz="3200" b="1" dirty="0">
                <a:solidFill>
                  <a:schemeClr val="tx1"/>
                </a:solidFill>
                <a:latin typeface="Arial"/>
                <a:cs typeface="Arial"/>
              </a:rPr>
              <a:t>.</a:t>
            </a:r>
            <a:endParaRPr lang="en-US" sz="36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904140" y="3932401"/>
            <a:ext cx="5057544" cy="5759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smtClean="0">
                <a:solidFill>
                  <a:schemeClr val="tx1"/>
                </a:solidFill>
                <a:latin typeface="Arial"/>
                <a:cs typeface="Arial"/>
              </a:rPr>
              <a:t>They</a:t>
            </a:r>
            <a:r>
              <a:rPr lang="en-US" sz="3200" b="1" dirty="0">
                <a:solidFill>
                  <a:schemeClr val="tx1"/>
                </a:solidFill>
                <a:latin typeface="Arial"/>
                <a:cs typeface="Arial"/>
              </a:rPr>
              <a:t> </a:t>
            </a:r>
            <a:r>
              <a:rPr lang="en-US" sz="3200" b="1" dirty="0">
                <a:solidFill>
                  <a:srgbClr val="FF0000"/>
                </a:solidFill>
                <a:latin typeface="Arial"/>
                <a:cs typeface="Arial"/>
              </a:rPr>
              <a:t>'</a:t>
            </a:r>
            <a:r>
              <a:rPr lang="en-US" sz="3200" b="1" dirty="0" smtClean="0">
                <a:solidFill>
                  <a:schemeClr val="tx1"/>
                </a:solidFill>
                <a:latin typeface="Arial"/>
                <a:cs typeface="Arial"/>
              </a:rPr>
              <a:t>roared</a:t>
            </a:r>
            <a:r>
              <a:rPr lang="en-US" sz="3200" b="1" dirty="0">
                <a:solidFill>
                  <a:schemeClr val="tx1"/>
                </a:solidFill>
                <a:latin typeface="Arial"/>
                <a:cs typeface="Arial"/>
              </a:rPr>
              <a:t> </a:t>
            </a:r>
            <a:r>
              <a:rPr lang="en-US" sz="3200" b="1" dirty="0">
                <a:solidFill>
                  <a:srgbClr val="FF0000"/>
                </a:solidFill>
                <a:latin typeface="Arial"/>
                <a:cs typeface="Arial"/>
              </a:rPr>
              <a:t>'</a:t>
            </a:r>
            <a:r>
              <a:rPr lang="en-US" sz="3200" b="1" dirty="0" smtClean="0">
                <a:solidFill>
                  <a:schemeClr val="tx1"/>
                </a:solidFill>
                <a:latin typeface="Arial"/>
                <a:cs typeface="Arial"/>
              </a:rPr>
              <a:t>loudly</a:t>
            </a:r>
            <a:r>
              <a:rPr lang="en-US" sz="3200" b="1" dirty="0">
                <a:solidFill>
                  <a:schemeClr val="tx1"/>
                </a:solidFill>
                <a:latin typeface="Arial"/>
                <a:cs typeface="Arial"/>
              </a:rPr>
              <a:t>.</a:t>
            </a:r>
            <a:endParaRPr lang="en-US" sz="36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3983" y="176806"/>
            <a:ext cx="9840593" cy="1019317"/>
          </a:xfrm>
          <a:prstGeom prst="rect">
            <a:avLst/>
          </a:prstGeom>
        </p:spPr>
      </p:pic>
      <p:sp>
        <p:nvSpPr>
          <p:cNvPr id="4" name="AutoShape 3" descr="MỘT SỐ KĨ THUẬT DẠY HỌC TÍCH CỰC"/>
          <p:cNvSpPr>
            <a:spLocks noChangeAspect="1" noChangeArrowheads="1"/>
          </p:cNvSpPr>
          <p:nvPr/>
        </p:nvSpPr>
        <p:spPr bwMode="auto">
          <a:xfrm>
            <a:off x="155575" y="-35281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494103"/>
      </p:ext>
    </p:extLst>
  </p:cSld>
  <p:clrMapOvr>
    <a:masterClrMapping/>
  </p:clrMapOvr>
  <p:transition spd="slow">
    <p:circle/>
    <p:sndAc>
      <p:stSnd>
        <p:snd r:embed="rId2" name="Ngõ 88 Khuyến Lương 70 (online-audio-converter.com)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3-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5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25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3-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5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25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3-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25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3-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17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43976" y="1904624"/>
            <a:ext cx="5896947" cy="911542"/>
          </a:xfrm>
          <a:prstGeom prst="roundRect">
            <a:avLst/>
          </a:prstGeom>
          <a:solidFill>
            <a:srgbClr val="FFCCFF"/>
          </a:solidFill>
          <a:ln w="444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What 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you</a:t>
            </a:r>
            <a:r>
              <a:rPr lang="vi-VN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see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at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vi-VN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zoo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 </a:t>
            </a:r>
          </a:p>
        </p:txBody>
      </p:sp>
      <p:sp>
        <p:nvSpPr>
          <p:cNvPr id="18435" name="Rectangle 1"/>
          <p:cNvSpPr>
            <a:spLocks noChangeArrowheads="1"/>
          </p:cNvSpPr>
          <p:nvPr/>
        </p:nvSpPr>
        <p:spPr bwMode="auto">
          <a:xfrm>
            <a:off x="2730501" y="3584813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s-ES" altLang="en-US" sz="1800">
                <a:solidFill>
                  <a:srgbClr val="000000"/>
                </a:solidFill>
              </a:rPr>
              <a:t/>
            </a:r>
            <a:br>
              <a:rPr lang="es-ES" altLang="en-US" sz="1800">
                <a:solidFill>
                  <a:srgbClr val="000000"/>
                </a:solidFill>
              </a:rPr>
            </a:br>
            <a:endParaRPr lang="es-ES" altLang="en-US" sz="1800">
              <a:solidFill>
                <a:srgbClr val="000000"/>
              </a:solidFill>
            </a:endParaRPr>
          </a:p>
        </p:txBody>
      </p:sp>
      <p:sp>
        <p:nvSpPr>
          <p:cNvPr id="18436" name="Rectangle 14"/>
          <p:cNvSpPr>
            <a:spLocks noChangeArrowheads="1"/>
          </p:cNvSpPr>
          <p:nvPr/>
        </p:nvSpPr>
        <p:spPr bwMode="auto">
          <a:xfrm>
            <a:off x="2730501" y="3835638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s-ES" altLang="en-US" sz="1800">
                <a:solidFill>
                  <a:srgbClr val="000000"/>
                </a:solidFill>
              </a:rPr>
              <a:t/>
            </a:r>
            <a:br>
              <a:rPr lang="es-ES" altLang="en-US" sz="1800">
                <a:solidFill>
                  <a:srgbClr val="000000"/>
                </a:solidFill>
              </a:rPr>
            </a:br>
            <a:endParaRPr lang="es-ES" altLang="en-US" sz="1800">
              <a:solidFill>
                <a:srgbClr val="0000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59436" y="3584813"/>
            <a:ext cx="5145508" cy="1120438"/>
          </a:xfrm>
          <a:prstGeom prst="roundRect">
            <a:avLst/>
          </a:prstGeom>
          <a:solidFill>
            <a:srgbClr val="66FFFF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What 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vi-VN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peacocks do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when you </a:t>
            </a:r>
            <a:r>
              <a:rPr lang="vi-VN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were there?</a:t>
            </a:r>
            <a:endParaRPr lang="en-US" sz="2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731821" y="1877916"/>
            <a:ext cx="4451462" cy="911542"/>
          </a:xfrm>
          <a:prstGeom prst="roundRect">
            <a:avLst/>
          </a:prstGeom>
          <a:solidFill>
            <a:srgbClr val="FFCCFF"/>
          </a:solidFill>
          <a:ln w="444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saw lots of animals</a:t>
            </a:r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932480" y="3853478"/>
            <a:ext cx="4546600" cy="911542"/>
          </a:xfrm>
          <a:prstGeom prst="roundRect">
            <a:avLst/>
          </a:prstGeom>
          <a:solidFill>
            <a:srgbClr val="66FFFF"/>
          </a:solidFill>
          <a:ln w="444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moved beautifully.</a:t>
            </a:r>
            <a:endParaRPr 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58" y="66154"/>
            <a:ext cx="10762125" cy="1357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04718"/>
      </p:ext>
    </p:extLst>
  </p:cSld>
  <p:clrMapOvr>
    <a:masterClrMapping/>
  </p:clrMapOvr>
  <p:transition spd="slow">
    <p:circle/>
    <p:sndAc>
      <p:stSnd>
        <p:snd r:embed="rId2" name="Ngõ 88 Khuyến Lương 70 (online-audio-converter.com)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90740" y="115080"/>
            <a:ext cx="7898369" cy="779765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4267" b="1" dirty="0" smtClean="0">
                <a:ln w="0"/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TEAM GAME</a:t>
            </a:r>
            <a:endParaRPr lang="en-US" sz="4267" b="1" dirty="0">
              <a:ln w="0"/>
              <a:solidFill>
                <a:srgbClr val="FF00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4" descr="cap chuong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65177" y="-218938"/>
            <a:ext cx="1228727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4" descr="cap chuong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60384" y="-57779"/>
            <a:ext cx="122872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Gambar Estafet Balapan PNG Unduh Gratis - Lovepik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" t="16107" r="2021" b="36424"/>
          <a:stretch/>
        </p:blipFill>
        <p:spPr bwMode="auto">
          <a:xfrm>
            <a:off x="1047884" y="928215"/>
            <a:ext cx="4892040" cy="2741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Nhac tro cho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88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48117" y="115080"/>
            <a:ext cx="462845" cy="46284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958840" y="944837"/>
            <a:ext cx="5836920" cy="3077766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609585" indent="-609585">
              <a:buFontTx/>
              <a:buChar char="-"/>
            </a:pPr>
            <a:r>
              <a:rPr lang="en-US" sz="2400" b="1" dirty="0">
                <a:solidFill>
                  <a:srgbClr val="FF0000"/>
                </a:solidFill>
              </a:rPr>
              <a:t>There are 2 teams playing. Each team has </a:t>
            </a:r>
            <a:r>
              <a:rPr lang="en-US" sz="2400" b="1" dirty="0" smtClean="0">
                <a:solidFill>
                  <a:srgbClr val="FF0000"/>
                </a:solidFill>
              </a:rPr>
              <a:t>4 </a:t>
            </a:r>
            <a:r>
              <a:rPr lang="en-US" sz="2400" b="1" dirty="0">
                <a:solidFill>
                  <a:srgbClr val="FF0000"/>
                </a:solidFill>
              </a:rPr>
              <a:t>members. 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marL="609585" indent="-609585">
              <a:buFontTx/>
              <a:buChar char="-"/>
            </a:pPr>
            <a:r>
              <a:rPr lang="en-US" sz="2400" b="1" dirty="0" smtClean="0">
                <a:solidFill>
                  <a:srgbClr val="FF0000"/>
                </a:solidFill>
              </a:rPr>
              <a:t>Each </a:t>
            </a:r>
            <a:r>
              <a:rPr lang="en-US" sz="2400" b="1" dirty="0">
                <a:solidFill>
                  <a:srgbClr val="FF0000"/>
                </a:solidFill>
              </a:rPr>
              <a:t>member will </a:t>
            </a:r>
            <a:r>
              <a:rPr lang="en-US" sz="2400" b="1" dirty="0" smtClean="0">
                <a:solidFill>
                  <a:srgbClr val="FF0000"/>
                </a:solidFill>
              </a:rPr>
              <a:t>underline  </a:t>
            </a:r>
            <a:r>
              <a:rPr lang="en-US" sz="2400" b="1" dirty="0" smtClean="0">
                <a:solidFill>
                  <a:srgbClr val="FF0000"/>
                </a:solidFill>
              </a:rPr>
              <a:t>stressed </a:t>
            </a:r>
            <a:r>
              <a:rPr lang="en-US" sz="2400" b="1" dirty="0" smtClean="0">
                <a:solidFill>
                  <a:srgbClr val="FF0000"/>
                </a:solidFill>
              </a:rPr>
              <a:t>words </a:t>
            </a:r>
            <a:r>
              <a:rPr lang="en-US" sz="2400" b="1" dirty="0">
                <a:solidFill>
                  <a:srgbClr val="FF0000"/>
                </a:solidFill>
              </a:rPr>
              <a:t>in </a:t>
            </a:r>
            <a:r>
              <a:rPr lang="en-US" sz="2400" b="1" dirty="0" smtClean="0">
                <a:solidFill>
                  <a:srgbClr val="FF0000"/>
                </a:solidFill>
              </a:rPr>
              <a:t>one </a:t>
            </a:r>
            <a:r>
              <a:rPr lang="en-US" sz="2400" b="1" dirty="0">
                <a:solidFill>
                  <a:srgbClr val="FF0000"/>
                </a:solidFill>
              </a:rPr>
              <a:t>sentence. 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marL="609585" indent="-609585">
              <a:buFontTx/>
              <a:buChar char="-"/>
            </a:pPr>
            <a:r>
              <a:rPr lang="en-US" sz="2400" b="1" dirty="0" smtClean="0">
                <a:solidFill>
                  <a:srgbClr val="FF0000"/>
                </a:solidFill>
              </a:rPr>
              <a:t>The </a:t>
            </a:r>
            <a:r>
              <a:rPr lang="en-US" sz="2400" b="1" dirty="0">
                <a:solidFill>
                  <a:srgbClr val="FF0000"/>
                </a:solidFill>
              </a:rPr>
              <a:t>team underlines the stressed words correctly and quickly </a:t>
            </a:r>
            <a:r>
              <a:rPr lang="en-US" sz="2400" b="1" dirty="0" smtClean="0">
                <a:solidFill>
                  <a:srgbClr val="FF0000"/>
                </a:solidFill>
              </a:rPr>
              <a:t>will </a:t>
            </a:r>
            <a:r>
              <a:rPr lang="en-US" sz="2400" b="1" dirty="0">
                <a:solidFill>
                  <a:srgbClr val="FF0000"/>
                </a:solidFill>
              </a:rPr>
              <a:t>be the </a:t>
            </a:r>
            <a:r>
              <a:rPr lang="en-US" sz="2400" b="1" dirty="0" smtClean="0">
                <a:solidFill>
                  <a:srgbClr val="FF0000"/>
                </a:solidFill>
              </a:rPr>
              <a:t>winner.</a:t>
            </a:r>
          </a:p>
          <a:p>
            <a:pPr marL="609585" indent="-609585">
              <a:buFontTx/>
              <a:buChar char="-"/>
            </a:pPr>
            <a:r>
              <a:rPr lang="en-US" sz="2400" b="1" dirty="0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Wave your flag when you finish.</a:t>
            </a:r>
            <a:endParaRPr lang="en-US" sz="2400" b="1" dirty="0">
              <a:ln w="0"/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Thảo luật chơ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44856" y="2304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67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60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90740" y="115080"/>
            <a:ext cx="7898369" cy="779765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4267" b="1" dirty="0" smtClean="0">
                <a:ln w="0"/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TEAM GAME</a:t>
            </a:r>
            <a:endParaRPr lang="en-US" sz="4267" b="1" dirty="0">
              <a:ln w="0"/>
              <a:solidFill>
                <a:srgbClr val="FF00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4" descr="cap chuon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35638" y="-57779"/>
            <a:ext cx="1228727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4" descr="cap chuon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13839" y="-57779"/>
            <a:ext cx="122872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Gambar Estafet Balapan PNG Unduh Gratis - Lovepi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" t="16107" r="2021" b="36424"/>
          <a:stretch/>
        </p:blipFill>
        <p:spPr bwMode="auto">
          <a:xfrm>
            <a:off x="1047884" y="928215"/>
            <a:ext cx="4892040" cy="2741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958840" y="944837"/>
            <a:ext cx="5836920" cy="3077766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609585" indent="-609585">
              <a:buFontTx/>
              <a:buChar char="-"/>
            </a:pPr>
            <a:r>
              <a:rPr lang="en-US" sz="2400" b="1" dirty="0">
                <a:solidFill>
                  <a:srgbClr val="FF0000"/>
                </a:solidFill>
              </a:rPr>
              <a:t>There are 2 teams playing. Each team has </a:t>
            </a:r>
            <a:r>
              <a:rPr lang="en-US" sz="2400" b="1" dirty="0" smtClean="0">
                <a:solidFill>
                  <a:srgbClr val="FF0000"/>
                </a:solidFill>
              </a:rPr>
              <a:t>4 </a:t>
            </a:r>
            <a:r>
              <a:rPr lang="en-US" sz="2400" b="1" dirty="0">
                <a:solidFill>
                  <a:srgbClr val="FF0000"/>
                </a:solidFill>
              </a:rPr>
              <a:t>members. 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marL="609585" indent="-609585">
              <a:buFontTx/>
              <a:buChar char="-"/>
            </a:pPr>
            <a:r>
              <a:rPr lang="en-US" sz="2400" b="1" dirty="0" smtClean="0">
                <a:solidFill>
                  <a:srgbClr val="FF0000"/>
                </a:solidFill>
              </a:rPr>
              <a:t>Each </a:t>
            </a:r>
            <a:r>
              <a:rPr lang="en-US" sz="2400" b="1" dirty="0">
                <a:solidFill>
                  <a:srgbClr val="FF0000"/>
                </a:solidFill>
              </a:rPr>
              <a:t>member will </a:t>
            </a:r>
            <a:r>
              <a:rPr lang="en-US" sz="2400" b="1" dirty="0" smtClean="0">
                <a:solidFill>
                  <a:srgbClr val="FF0000"/>
                </a:solidFill>
              </a:rPr>
              <a:t>underline  </a:t>
            </a:r>
            <a:r>
              <a:rPr lang="en-US" sz="2400" b="1" dirty="0" err="1" smtClean="0">
                <a:solidFill>
                  <a:srgbClr val="FF0000"/>
                </a:solidFill>
              </a:rPr>
              <a:t>stresed</a:t>
            </a:r>
            <a:r>
              <a:rPr lang="en-US" sz="2400" b="1" dirty="0" smtClean="0">
                <a:solidFill>
                  <a:srgbClr val="FF0000"/>
                </a:solidFill>
              </a:rPr>
              <a:t> words </a:t>
            </a:r>
            <a:r>
              <a:rPr lang="en-US" sz="2400" b="1" dirty="0">
                <a:solidFill>
                  <a:srgbClr val="FF0000"/>
                </a:solidFill>
              </a:rPr>
              <a:t>in </a:t>
            </a:r>
            <a:r>
              <a:rPr lang="en-US" sz="2400" b="1" dirty="0" smtClean="0">
                <a:solidFill>
                  <a:srgbClr val="FF0000"/>
                </a:solidFill>
              </a:rPr>
              <a:t>one </a:t>
            </a:r>
            <a:r>
              <a:rPr lang="en-US" sz="2400" b="1" dirty="0">
                <a:solidFill>
                  <a:srgbClr val="FF0000"/>
                </a:solidFill>
              </a:rPr>
              <a:t>sentence. 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marL="609585" indent="-609585">
              <a:buFontTx/>
              <a:buChar char="-"/>
            </a:pPr>
            <a:r>
              <a:rPr lang="en-US" sz="2400" b="1" dirty="0" smtClean="0">
                <a:solidFill>
                  <a:srgbClr val="FF0000"/>
                </a:solidFill>
              </a:rPr>
              <a:t>The </a:t>
            </a:r>
            <a:r>
              <a:rPr lang="en-US" sz="2400" b="1" dirty="0">
                <a:solidFill>
                  <a:srgbClr val="FF0000"/>
                </a:solidFill>
              </a:rPr>
              <a:t>team underlines the stressed words correctly and quickly </a:t>
            </a:r>
            <a:r>
              <a:rPr lang="en-US" sz="2400" b="1" dirty="0" smtClean="0">
                <a:solidFill>
                  <a:srgbClr val="FF0000"/>
                </a:solidFill>
              </a:rPr>
              <a:t>will </a:t>
            </a:r>
            <a:r>
              <a:rPr lang="en-US" sz="2400" b="1" dirty="0">
                <a:solidFill>
                  <a:srgbClr val="FF0000"/>
                </a:solidFill>
              </a:rPr>
              <a:t>be the </a:t>
            </a:r>
            <a:r>
              <a:rPr lang="en-US" sz="2400" b="1" dirty="0" smtClean="0">
                <a:solidFill>
                  <a:srgbClr val="FF0000"/>
                </a:solidFill>
              </a:rPr>
              <a:t>winner.</a:t>
            </a:r>
          </a:p>
          <a:p>
            <a:pPr marL="609585" indent="-609585">
              <a:buFontTx/>
              <a:buChar char="-"/>
            </a:pPr>
            <a:r>
              <a:rPr lang="en-US" sz="2400" b="1" dirty="0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Wave your flag when you finish.</a:t>
            </a:r>
            <a:endParaRPr lang="en-US" sz="2400" b="1" dirty="0">
              <a:ln w="0"/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30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710616" y="2546995"/>
            <a:ext cx="5145508" cy="1120438"/>
          </a:xfrm>
          <a:prstGeom prst="roundRect">
            <a:avLst/>
          </a:prstGeom>
          <a:solidFill>
            <a:srgbClr val="66FFFF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What 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vi-VN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peacocks do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when you </a:t>
            </a:r>
            <a:r>
              <a:rPr lang="vi-VN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were there?</a:t>
            </a:r>
            <a:endParaRPr lang="en-US" sz="2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378563" y="2643826"/>
            <a:ext cx="4546600" cy="911542"/>
          </a:xfrm>
          <a:prstGeom prst="roundRect">
            <a:avLst/>
          </a:prstGeom>
          <a:solidFill>
            <a:srgbClr val="66FFFF"/>
          </a:solidFill>
          <a:ln w="444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moved beautifully.</a:t>
            </a:r>
            <a:endParaRPr 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96194" y="1452042"/>
            <a:ext cx="5896947" cy="911542"/>
          </a:xfrm>
          <a:prstGeom prst="roundRect">
            <a:avLst/>
          </a:prstGeom>
          <a:solidFill>
            <a:srgbClr val="FFCCFF"/>
          </a:solidFill>
          <a:ln w="444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What 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you</a:t>
            </a:r>
            <a:r>
              <a:rPr lang="vi-VN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see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at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vi-VN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zoo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 </a:t>
            </a:r>
          </a:p>
        </p:txBody>
      </p:sp>
      <p:sp>
        <p:nvSpPr>
          <p:cNvPr id="18435" name="Rectangle 1"/>
          <p:cNvSpPr>
            <a:spLocks noChangeArrowheads="1"/>
          </p:cNvSpPr>
          <p:nvPr/>
        </p:nvSpPr>
        <p:spPr bwMode="auto">
          <a:xfrm>
            <a:off x="2942938" y="2487226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s-ES" altLang="en-US" sz="1800">
                <a:solidFill>
                  <a:srgbClr val="000000"/>
                </a:solidFill>
              </a:rPr>
              <a:t/>
            </a:r>
            <a:br>
              <a:rPr lang="es-ES" altLang="en-US" sz="1800">
                <a:solidFill>
                  <a:srgbClr val="000000"/>
                </a:solidFill>
              </a:rPr>
            </a:br>
            <a:endParaRPr lang="es-ES" altLang="en-US" sz="1800">
              <a:solidFill>
                <a:srgbClr val="000000"/>
              </a:solidFill>
            </a:endParaRPr>
          </a:p>
        </p:txBody>
      </p:sp>
      <p:sp>
        <p:nvSpPr>
          <p:cNvPr id="18436" name="Rectangle 14"/>
          <p:cNvSpPr>
            <a:spLocks noChangeArrowheads="1"/>
          </p:cNvSpPr>
          <p:nvPr/>
        </p:nvSpPr>
        <p:spPr bwMode="auto">
          <a:xfrm>
            <a:off x="2942938" y="2738051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s-ES" altLang="en-US" sz="1800">
                <a:solidFill>
                  <a:srgbClr val="000000"/>
                </a:solidFill>
              </a:rPr>
              <a:t/>
            </a:r>
            <a:br>
              <a:rPr lang="es-ES" altLang="en-US" sz="1800">
                <a:solidFill>
                  <a:srgbClr val="000000"/>
                </a:solidFill>
              </a:rPr>
            </a:br>
            <a:endParaRPr lang="es-ES" altLang="en-US" sz="1800">
              <a:solidFill>
                <a:srgbClr val="0000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10616" y="2546995"/>
            <a:ext cx="5145508" cy="1120438"/>
          </a:xfrm>
          <a:prstGeom prst="roundRect">
            <a:avLst/>
          </a:prstGeom>
          <a:solidFill>
            <a:srgbClr val="66FFFF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vi-VN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vi-VN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peacocks</a:t>
            </a:r>
            <a:r>
              <a:rPr lang="vi-VN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you </a:t>
            </a:r>
            <a:r>
              <a:rPr lang="vi-VN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were </a:t>
            </a:r>
            <a:r>
              <a:rPr lang="vi-VN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</a:t>
            </a:r>
            <a:r>
              <a:rPr lang="vi-VN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584039" y="1425334"/>
            <a:ext cx="4451462" cy="911542"/>
          </a:xfrm>
          <a:prstGeom prst="roundRect">
            <a:avLst/>
          </a:prstGeom>
          <a:solidFill>
            <a:srgbClr val="FFCCFF"/>
          </a:solidFill>
          <a:ln w="444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saw lots of animals</a:t>
            </a:r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378563" y="2643826"/>
            <a:ext cx="4546600" cy="911542"/>
          </a:xfrm>
          <a:prstGeom prst="roundRect">
            <a:avLst/>
          </a:prstGeom>
          <a:solidFill>
            <a:srgbClr val="66FFFF"/>
          </a:solidFill>
          <a:ln w="444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</a:t>
            </a:r>
            <a:r>
              <a:rPr lang="vi-VN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moved</a:t>
            </a:r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beautifully</a:t>
            </a:r>
            <a:r>
              <a:rPr lang="vi-VN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96194" y="1441122"/>
            <a:ext cx="5896947" cy="911542"/>
          </a:xfrm>
          <a:prstGeom prst="roundRect">
            <a:avLst/>
          </a:prstGeom>
          <a:solidFill>
            <a:srgbClr val="FFCCFF"/>
          </a:solidFill>
          <a:ln w="444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vi-VN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you</a:t>
            </a:r>
            <a:r>
              <a:rPr lang="vi-VN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at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vi-VN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vi-VN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zoo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 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546720" y="526795"/>
            <a:ext cx="7898369" cy="779765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4267" b="1" dirty="0" smtClean="0">
                <a:ln w="0"/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TEAM GAME</a:t>
            </a:r>
            <a:endParaRPr lang="en-US" sz="4267" b="1" dirty="0">
              <a:ln w="0"/>
              <a:solidFill>
                <a:srgbClr val="FF00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584039" y="1423481"/>
            <a:ext cx="4451462" cy="911542"/>
          </a:xfrm>
          <a:prstGeom prst="roundRect">
            <a:avLst/>
          </a:prstGeom>
          <a:solidFill>
            <a:srgbClr val="FFCCFF"/>
          </a:solidFill>
          <a:ln w="444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vi-VN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saw</a:t>
            </a:r>
            <a:r>
              <a:rPr lang="vi-VN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lots</a:t>
            </a:r>
            <a:r>
              <a:rPr lang="vi-VN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vi-VN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animals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bai 2 cau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103.18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1943" y="3727202"/>
            <a:ext cx="915737" cy="915737"/>
          </a:xfrm>
          <a:prstGeom prst="rect">
            <a:avLst/>
          </a:prstGeom>
        </p:spPr>
      </p:pic>
      <p:pic>
        <p:nvPicPr>
          <p:cNvPr id="3" name="BAI 2 CAU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908.4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3760" y="617472"/>
            <a:ext cx="883920" cy="883920"/>
          </a:xfrm>
          <a:prstGeom prst="rect">
            <a:avLst/>
          </a:prstGeom>
        </p:spPr>
      </p:pic>
      <p:pic>
        <p:nvPicPr>
          <p:cNvPr id="22" name="BAI 2 CAU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465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23242" y="538717"/>
            <a:ext cx="883837" cy="883837"/>
          </a:xfrm>
          <a:prstGeom prst="rect">
            <a:avLst/>
          </a:prstGeom>
        </p:spPr>
      </p:pic>
      <p:pic>
        <p:nvPicPr>
          <p:cNvPr id="23" name="bai 2 cau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4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50307" y="3768045"/>
            <a:ext cx="874893" cy="87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778040"/>
      </p:ext>
    </p:extLst>
  </p:cSld>
  <p:clrMapOvr>
    <a:masterClrMapping/>
  </p:clrMapOvr>
  <p:transition spd="slow">
    <p:circle/>
    <p:sndAc>
      <p:stSnd>
        <p:snd r:embed="rId5" name="Ngõ 88 Khuyến Lương 70 (online-audio-converter.com)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hac-nen-mo-dau-game-show-rung-chuong-vang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hac-nen-mo-dau-game-show-rung-chuong-vang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hac-nen-mo-dau-game-show-rung-chuong-vang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hac-nen-mo-dau-game-show-rung-chuong-vang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4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1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41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42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4" grpId="0" animBg="1"/>
      <p:bldP spid="19" grpId="0" animBg="1"/>
      <p:bldP spid="11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52250" y="1952527"/>
            <a:ext cx="6002550" cy="907951"/>
          </a:xfrm>
          <a:prstGeom prst="roundRect">
            <a:avLst/>
          </a:prstGeom>
          <a:solidFill>
            <a:srgbClr val="FFCCFF"/>
          </a:solidFill>
          <a:ln w="444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en-US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did you </a:t>
            </a:r>
            <a:r>
              <a:rPr lang="en-US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at the </a:t>
            </a:r>
            <a:r>
              <a:rPr lang="en-US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zoo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 </a:t>
            </a:r>
          </a:p>
        </p:txBody>
      </p:sp>
      <p:sp>
        <p:nvSpPr>
          <p:cNvPr id="19459" name="Rectangle 1"/>
          <p:cNvSpPr>
            <a:spLocks noChangeArrowheads="1"/>
          </p:cNvSpPr>
          <p:nvPr/>
        </p:nvSpPr>
        <p:spPr bwMode="auto">
          <a:xfrm>
            <a:off x="2730501" y="3654479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s-ES" altLang="en-US" sz="1800">
                <a:solidFill>
                  <a:srgbClr val="000000"/>
                </a:solidFill>
              </a:rPr>
              <a:t/>
            </a:r>
            <a:br>
              <a:rPr lang="es-ES" altLang="en-US" sz="1800">
                <a:solidFill>
                  <a:srgbClr val="000000"/>
                </a:solidFill>
              </a:rPr>
            </a:br>
            <a:endParaRPr lang="es-ES" altLang="en-US" sz="1800">
              <a:solidFill>
                <a:srgbClr val="000000"/>
              </a:solidFill>
            </a:endParaRPr>
          </a:p>
        </p:txBody>
      </p:sp>
      <p:sp>
        <p:nvSpPr>
          <p:cNvPr id="19460" name="Rectangle 14"/>
          <p:cNvSpPr>
            <a:spLocks noChangeArrowheads="1"/>
          </p:cNvSpPr>
          <p:nvPr/>
        </p:nvSpPr>
        <p:spPr bwMode="auto">
          <a:xfrm>
            <a:off x="2730501" y="3905304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s-ES" altLang="en-US" sz="1800">
                <a:solidFill>
                  <a:srgbClr val="000000"/>
                </a:solidFill>
              </a:rPr>
              <a:t/>
            </a:r>
            <a:br>
              <a:rPr lang="es-ES" altLang="en-US" sz="1800">
                <a:solidFill>
                  <a:srgbClr val="000000"/>
                </a:solidFill>
              </a:rPr>
            </a:br>
            <a:endParaRPr lang="es-ES" altLang="en-US" sz="1800">
              <a:solidFill>
                <a:srgbClr val="0000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16157" y="3314743"/>
            <a:ext cx="5766003" cy="1116024"/>
          </a:xfrm>
          <a:prstGeom prst="roundRect">
            <a:avLst/>
          </a:prstGeom>
          <a:solidFill>
            <a:srgbClr val="66FFFF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en-US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did the </a:t>
            </a:r>
            <a:r>
              <a:rPr lang="en-US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peacocks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28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were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918325" y="1952527"/>
            <a:ext cx="3835400" cy="907951"/>
          </a:xfrm>
          <a:prstGeom prst="roundRect">
            <a:avLst/>
          </a:prstGeom>
          <a:solidFill>
            <a:srgbClr val="FFCCFF"/>
          </a:solidFill>
          <a:ln w="444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saw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lots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of </a:t>
            </a:r>
            <a:r>
              <a:rPr lang="en-US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animals</a:t>
            </a:r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654800" y="3331331"/>
            <a:ext cx="4546600" cy="907951"/>
          </a:xfrm>
          <a:prstGeom prst="roundRect">
            <a:avLst/>
          </a:prstGeom>
          <a:solidFill>
            <a:srgbClr val="66FFFF"/>
          </a:solidFill>
          <a:ln w="444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 </a:t>
            </a:r>
            <a:r>
              <a:rPr lang="en-US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moved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beautifully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32-Point Star 9"/>
          <p:cNvSpPr/>
          <p:nvPr/>
        </p:nvSpPr>
        <p:spPr>
          <a:xfrm>
            <a:off x="10573320" y="1431476"/>
            <a:ext cx="1498600" cy="1152525"/>
          </a:xfrm>
          <a:prstGeom prst="star32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3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32-Point Star 10"/>
          <p:cNvSpPr/>
          <p:nvPr/>
        </p:nvSpPr>
        <p:spPr>
          <a:xfrm>
            <a:off x="10856048" y="3490606"/>
            <a:ext cx="1498600" cy="1150937"/>
          </a:xfrm>
          <a:prstGeom prst="star32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495" y="-111087"/>
            <a:ext cx="10762125" cy="1357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23004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3-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3-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1980</TotalTime>
  <Words>290</Words>
  <Application>Microsoft Office PowerPoint</Application>
  <PresentationFormat>Widescreen</PresentationFormat>
  <Paragraphs>108</Paragraphs>
  <Slides>16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Broadway</vt:lpstr>
      <vt:lpstr>Calibri</vt:lpstr>
      <vt:lpstr>Calibri Light</vt:lpstr>
      <vt:lpstr>Times New Roman</vt:lpstr>
      <vt:lpstr>UTM Showcard</vt:lpstr>
      <vt:lpstr>包图小白体</vt:lpstr>
      <vt:lpstr>思源黑体 CN Bold</vt:lpstr>
      <vt:lpstr>Office Theme</vt:lpstr>
      <vt:lpstr>Diseño predeterminado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Bich</dc:creator>
  <cp:lastModifiedBy>Admin</cp:lastModifiedBy>
  <cp:revision>111</cp:revision>
  <dcterms:created xsi:type="dcterms:W3CDTF">2022-12-08T04:43:32Z</dcterms:created>
  <dcterms:modified xsi:type="dcterms:W3CDTF">2022-12-12T07:29:46Z</dcterms:modified>
</cp:coreProperties>
</file>